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96" d="100"/>
          <a:sy n="96" d="100"/>
        </p:scale>
        <p:origin x="378"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35603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8" Type="http://schemas.openxmlformats.org/officeDocument/2006/relationships/hyperlink" Target="https://www.nature.com/articles/s41386-020-0761-5" TargetMode="External"/><Relationship Id="rId3" Type="http://schemas.openxmlformats.org/officeDocument/2006/relationships/image" Target="../media/image19.png"/><Relationship Id="rId7" Type="http://schemas.openxmlformats.org/officeDocument/2006/relationships/hyperlink" Target="https://www.ncbi.nlm.nih.gov/pmc/articles/PMC8822225/"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hyperlink" Target="https://www.sleepfoundation.org/" TargetMode="External"/><Relationship Id="rId5" Type="http://schemas.openxmlformats.org/officeDocument/2006/relationships/hyperlink" Target="https://www.calculator.net/bmi-calculator.html" TargetMode="External"/><Relationship Id="rId4" Type="http://schemas.openxmlformats.org/officeDocument/2006/relationships/hyperlink" Target="https://www.heart.org/en/health-topics/high-blood-pressure/understanding-blood-pressure-readings"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12721" y="2213134"/>
            <a:ext cx="7518559" cy="2438162"/>
          </a:xfrm>
          <a:prstGeom prst="rect">
            <a:avLst/>
          </a:prstGeom>
          <a:noFill/>
          <a:ln/>
        </p:spPr>
        <p:txBody>
          <a:bodyPr wrap="square" rtlCol="0" anchor="t"/>
          <a:lstStyle/>
          <a:p>
            <a:pPr marL="0" indent="0">
              <a:lnSpc>
                <a:spcPts val="6400"/>
              </a:lnSpc>
              <a:buNone/>
            </a:pPr>
            <a:r>
              <a:rPr lang="en-US" sz="5120" dirty="0">
                <a:solidFill>
                  <a:srgbClr val="476FD6"/>
                </a:solidFill>
                <a:latin typeface="Roboto Slab" pitchFamily="34" charset="0"/>
                <a:ea typeface="Roboto Slab" pitchFamily="34" charset="-122"/>
                <a:cs typeface="Roboto Slab" pitchFamily="34" charset="-120"/>
              </a:rPr>
              <a:t>Sleep, Health, and Lifestyle Predictor Website</a:t>
            </a:r>
            <a:endParaRPr lang="en-US" sz="5120" dirty="0"/>
          </a:p>
        </p:txBody>
      </p:sp>
      <p:sp>
        <p:nvSpPr>
          <p:cNvPr id="6" name="Text 3"/>
          <p:cNvSpPr/>
          <p:nvPr/>
        </p:nvSpPr>
        <p:spPr>
          <a:xfrm>
            <a:off x="812721" y="4976336"/>
            <a:ext cx="7518559" cy="1040130"/>
          </a:xfrm>
          <a:prstGeom prst="rect">
            <a:avLst/>
          </a:prstGeom>
          <a:noFill/>
          <a:ln/>
        </p:spPr>
        <p:txBody>
          <a:bodyPr wrap="square" rtlCol="0" anchor="t"/>
          <a:lstStyle/>
          <a:p>
            <a:pPr marL="0" indent="0">
              <a:lnSpc>
                <a:spcPts val="2731"/>
              </a:lnSpc>
              <a:buNone/>
            </a:pPr>
            <a:r>
              <a:rPr lang="en-US" sz="1707" dirty="0">
                <a:solidFill>
                  <a:srgbClr val="15213F"/>
                </a:solidFill>
                <a:latin typeface="Roboto" pitchFamily="34" charset="0"/>
                <a:ea typeface="Roboto" pitchFamily="34" charset="-122"/>
                <a:cs typeface="Roboto" pitchFamily="34" charset="-120"/>
              </a:rPr>
              <a:t>A sleep, health, and lifestyle predictor website utilizes data analysis, algorithms, and user input to provide personalized insights on health, and lifestyle and predictions related to sleeping disorder.</a:t>
            </a:r>
            <a:endParaRPr lang="en-US" sz="1707"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1710571" y="514231"/>
            <a:ext cx="5197554" cy="583763"/>
          </a:xfrm>
          <a:prstGeom prst="rect">
            <a:avLst/>
          </a:prstGeom>
          <a:noFill/>
          <a:ln/>
        </p:spPr>
        <p:txBody>
          <a:bodyPr wrap="none" rtlCol="0" anchor="t"/>
          <a:lstStyle/>
          <a:p>
            <a:pPr marL="0" indent="0">
              <a:lnSpc>
                <a:spcPts val="4597"/>
              </a:lnSpc>
              <a:buNone/>
            </a:pPr>
            <a:r>
              <a:rPr lang="en-US" sz="3678" dirty="0">
                <a:solidFill>
                  <a:srgbClr val="476FD6"/>
                </a:solidFill>
                <a:latin typeface="Roboto Slab" pitchFamily="34" charset="0"/>
                <a:ea typeface="Roboto Slab" pitchFamily="34" charset="-122"/>
                <a:cs typeface="Roboto Slab" pitchFamily="34" charset="-120"/>
              </a:rPr>
              <a:t>MODULE DESCRIPTION</a:t>
            </a:r>
            <a:endParaRPr lang="en-US" sz="3678" dirty="0"/>
          </a:p>
        </p:txBody>
      </p:sp>
      <p:pic>
        <p:nvPicPr>
          <p:cNvPr id="5" name="Image 0" descr="preencoded.png"/>
          <p:cNvPicPr>
            <a:picLocks noChangeAspect="1"/>
          </p:cNvPicPr>
          <p:nvPr/>
        </p:nvPicPr>
        <p:blipFill>
          <a:blip r:embed="rId3"/>
          <a:stretch>
            <a:fillRect/>
          </a:stretch>
        </p:blipFill>
        <p:spPr>
          <a:xfrm>
            <a:off x="1710571" y="1588294"/>
            <a:ext cx="5054441" cy="3143845"/>
          </a:xfrm>
          <a:prstGeom prst="rect">
            <a:avLst/>
          </a:prstGeom>
        </p:spPr>
      </p:pic>
      <p:sp>
        <p:nvSpPr>
          <p:cNvPr id="6" name="Text 3"/>
          <p:cNvSpPr/>
          <p:nvPr/>
        </p:nvSpPr>
        <p:spPr>
          <a:xfrm>
            <a:off x="1710571" y="4942284"/>
            <a:ext cx="2335173" cy="291822"/>
          </a:xfrm>
          <a:prstGeom prst="rect">
            <a:avLst/>
          </a:prstGeom>
          <a:noFill/>
          <a:ln/>
        </p:spPr>
        <p:txBody>
          <a:bodyPr wrap="none" rtlCol="0" anchor="t"/>
          <a:lstStyle/>
          <a:p>
            <a:pPr marL="0" indent="0">
              <a:lnSpc>
                <a:spcPts val="2298"/>
              </a:lnSpc>
              <a:buNone/>
            </a:pPr>
            <a:r>
              <a:rPr lang="en-US" sz="1839" dirty="0">
                <a:solidFill>
                  <a:srgbClr val="476FD6"/>
                </a:solidFill>
                <a:latin typeface="Roboto Slab" pitchFamily="34" charset="0"/>
                <a:ea typeface="Roboto Slab" pitchFamily="34" charset="-122"/>
                <a:cs typeface="Roboto Slab" pitchFamily="34" charset="-120"/>
              </a:rPr>
              <a:t>MAINAPP</a:t>
            </a:r>
            <a:endParaRPr lang="en-US" sz="1839" dirty="0"/>
          </a:p>
        </p:txBody>
      </p:sp>
      <p:sp>
        <p:nvSpPr>
          <p:cNvPr id="7" name="Text 4"/>
          <p:cNvSpPr/>
          <p:nvPr/>
        </p:nvSpPr>
        <p:spPr>
          <a:xfrm>
            <a:off x="1710571" y="5420916"/>
            <a:ext cx="5376624" cy="896541"/>
          </a:xfrm>
          <a:prstGeom prst="rect">
            <a:avLst/>
          </a:prstGeom>
          <a:noFill/>
          <a:ln/>
        </p:spPr>
        <p:txBody>
          <a:bodyPr wrap="square" rtlCol="0" anchor="t"/>
          <a:lstStyle/>
          <a:p>
            <a:pPr marL="0" indent="0">
              <a:lnSpc>
                <a:spcPts val="2354"/>
              </a:lnSpc>
              <a:buNone/>
            </a:pPr>
            <a:r>
              <a:rPr lang="en-US" sz="1471" dirty="0">
                <a:solidFill>
                  <a:srgbClr val="15213F"/>
                </a:solidFill>
                <a:latin typeface="Roboto" pitchFamily="34" charset="0"/>
                <a:ea typeface="Roboto" pitchFamily="34" charset="-122"/>
                <a:cs typeface="Roboto" pitchFamily="34" charset="-120"/>
              </a:rPr>
              <a:t>This module contains mainly 2 pages HomePage About Page views.py and urls.py contain the code responsible for rendering the Homepage (including the index page) and the About page</a:t>
            </a:r>
            <a:endParaRPr lang="en-US" sz="1471" dirty="0"/>
          </a:p>
        </p:txBody>
      </p:sp>
      <p:pic>
        <p:nvPicPr>
          <p:cNvPr id="8" name="Image 1" descr="preencoded.png"/>
          <p:cNvPicPr>
            <a:picLocks noChangeAspect="1"/>
          </p:cNvPicPr>
          <p:nvPr/>
        </p:nvPicPr>
        <p:blipFill>
          <a:blip r:embed="rId4"/>
          <a:stretch>
            <a:fillRect/>
          </a:stretch>
        </p:blipFill>
        <p:spPr>
          <a:xfrm>
            <a:off x="7550587" y="1588294"/>
            <a:ext cx="4680823" cy="3119676"/>
          </a:xfrm>
          <a:prstGeom prst="rect">
            <a:avLst/>
          </a:prstGeom>
        </p:spPr>
      </p:pic>
      <p:sp>
        <p:nvSpPr>
          <p:cNvPr id="9" name="Text 5"/>
          <p:cNvSpPr/>
          <p:nvPr/>
        </p:nvSpPr>
        <p:spPr>
          <a:xfrm>
            <a:off x="7550587" y="4918115"/>
            <a:ext cx="2866311" cy="350282"/>
          </a:xfrm>
          <a:prstGeom prst="rect">
            <a:avLst/>
          </a:prstGeom>
          <a:noFill/>
          <a:ln/>
        </p:spPr>
        <p:txBody>
          <a:bodyPr wrap="none" rtlCol="0" anchor="t"/>
          <a:lstStyle/>
          <a:p>
            <a:pPr marL="0" indent="0">
              <a:lnSpc>
                <a:spcPts val="2758"/>
              </a:lnSpc>
              <a:buNone/>
            </a:pPr>
            <a:r>
              <a:rPr lang="en-US" sz="2207" dirty="0">
                <a:solidFill>
                  <a:srgbClr val="476FD6"/>
                </a:solidFill>
                <a:latin typeface="Roboto Slab" pitchFamily="34" charset="0"/>
                <a:ea typeface="Roboto Slab" pitchFamily="34" charset="-122"/>
                <a:cs typeface="Roboto Slab" pitchFamily="34" charset="-120"/>
              </a:rPr>
              <a:t>HEALTHPROFILEAPP</a:t>
            </a:r>
            <a:endParaRPr lang="en-US" sz="2207" dirty="0"/>
          </a:p>
        </p:txBody>
      </p:sp>
      <p:sp>
        <p:nvSpPr>
          <p:cNvPr id="10" name="Text 6"/>
          <p:cNvSpPr/>
          <p:nvPr/>
        </p:nvSpPr>
        <p:spPr>
          <a:xfrm>
            <a:off x="7550587" y="5455206"/>
            <a:ext cx="5376624" cy="2091928"/>
          </a:xfrm>
          <a:prstGeom prst="rect">
            <a:avLst/>
          </a:prstGeom>
          <a:noFill/>
          <a:ln/>
        </p:spPr>
        <p:txBody>
          <a:bodyPr wrap="square" rtlCol="0" anchor="t"/>
          <a:lstStyle/>
          <a:p>
            <a:pPr marL="0" indent="0">
              <a:lnSpc>
                <a:spcPts val="2354"/>
              </a:lnSpc>
              <a:buNone/>
            </a:pPr>
            <a:r>
              <a:rPr lang="en-US" sz="1471" dirty="0">
                <a:solidFill>
                  <a:srgbClr val="15213F"/>
                </a:solidFill>
                <a:latin typeface="Roboto" pitchFamily="34" charset="0"/>
                <a:ea typeface="Roboto" pitchFamily="34" charset="-122"/>
                <a:cs typeface="Roboto" pitchFamily="34" charset="-120"/>
              </a:rPr>
              <a:t>The module primarily manages user profiles and health records, encompassing functionalities related to sign-in, sign-up, sign-out, and dashboard interactions.urls.py` and views.py files handle routing and processing of requests pertaining to authentication and user interface navigationThis has forms.py file which automatically generate the HTML Forms for us.Models.py file automatically create Database tables and Models</a:t>
            </a:r>
            <a:endParaRPr lang="en-US" sz="147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sp>
        <p:nvSpPr>
          <p:cNvPr id="4" name="Text 2"/>
          <p:cNvSpPr/>
          <p:nvPr/>
        </p:nvSpPr>
        <p:spPr>
          <a:xfrm>
            <a:off x="5018484" y="505539"/>
            <a:ext cx="4593431" cy="574119"/>
          </a:xfrm>
          <a:prstGeom prst="rect">
            <a:avLst/>
          </a:prstGeom>
          <a:noFill/>
          <a:ln/>
        </p:spPr>
        <p:txBody>
          <a:bodyPr wrap="none" rtlCol="0" anchor="t"/>
          <a:lstStyle/>
          <a:p>
            <a:pPr marL="0" indent="0" algn="ctr">
              <a:lnSpc>
                <a:spcPts val="4521"/>
              </a:lnSpc>
              <a:buNone/>
            </a:pPr>
            <a:r>
              <a:rPr lang="en-US" sz="3617" dirty="0">
                <a:solidFill>
                  <a:srgbClr val="476FD6"/>
                </a:solidFill>
                <a:latin typeface="Roboto Slab" pitchFamily="34" charset="0"/>
                <a:ea typeface="Roboto Slab" pitchFamily="34" charset="-122"/>
                <a:cs typeface="Roboto Slab" pitchFamily="34" charset="-120"/>
              </a:rPr>
              <a:t>WORKFLOW (DFD)</a:t>
            </a:r>
            <a:endParaRPr lang="en-US" sz="3617" dirty="0"/>
          </a:p>
        </p:txBody>
      </p:sp>
      <p:pic>
        <p:nvPicPr>
          <p:cNvPr id="5" name="Image 0" descr="preencoded.png"/>
          <p:cNvPicPr>
            <a:picLocks noChangeAspect="1"/>
          </p:cNvPicPr>
          <p:nvPr/>
        </p:nvPicPr>
        <p:blipFill>
          <a:blip r:embed="rId3"/>
          <a:stretch>
            <a:fillRect/>
          </a:stretch>
        </p:blipFill>
        <p:spPr>
          <a:xfrm>
            <a:off x="4477822" y="1447086"/>
            <a:ext cx="5674638" cy="627697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70321" y="1012746"/>
            <a:ext cx="5418653" cy="677228"/>
          </a:xfrm>
          <a:prstGeom prst="rect">
            <a:avLst/>
          </a:prstGeom>
          <a:noFill/>
          <a:ln/>
        </p:spPr>
        <p:txBody>
          <a:bodyPr wrap="none" rtlCol="0" anchor="t"/>
          <a:lstStyle/>
          <a:p>
            <a:pPr marL="0" indent="0">
              <a:lnSpc>
                <a:spcPts val="5333"/>
              </a:lnSpc>
              <a:buNone/>
            </a:pPr>
            <a:r>
              <a:rPr lang="en-US" sz="4267" dirty="0">
                <a:solidFill>
                  <a:srgbClr val="476FD6"/>
                </a:solidFill>
                <a:latin typeface="Roboto Slab" pitchFamily="34" charset="0"/>
                <a:ea typeface="Roboto Slab" pitchFamily="34" charset="-122"/>
                <a:cs typeface="Roboto Slab" pitchFamily="34" charset="-120"/>
              </a:rPr>
              <a:t>CONCLUSION</a:t>
            </a:r>
            <a:endParaRPr lang="en-US" sz="4267" dirty="0"/>
          </a:p>
        </p:txBody>
      </p:sp>
      <p:pic>
        <p:nvPicPr>
          <p:cNvPr id="6" name="Image 1" descr="preencoded.png"/>
          <p:cNvPicPr>
            <a:picLocks noChangeAspect="1"/>
          </p:cNvPicPr>
          <p:nvPr/>
        </p:nvPicPr>
        <p:blipFill>
          <a:blip r:embed="rId4"/>
          <a:stretch>
            <a:fillRect/>
          </a:stretch>
        </p:blipFill>
        <p:spPr>
          <a:xfrm>
            <a:off x="4470321" y="2015014"/>
            <a:ext cx="1083707" cy="1733907"/>
          </a:xfrm>
          <a:prstGeom prst="rect">
            <a:avLst/>
          </a:prstGeom>
        </p:spPr>
      </p:pic>
      <p:sp>
        <p:nvSpPr>
          <p:cNvPr id="7" name="Text 3"/>
          <p:cNvSpPr/>
          <p:nvPr/>
        </p:nvSpPr>
        <p:spPr>
          <a:xfrm>
            <a:off x="5879068" y="2231708"/>
            <a:ext cx="7938611" cy="693420"/>
          </a:xfrm>
          <a:prstGeom prst="rect">
            <a:avLst/>
          </a:prstGeom>
          <a:noFill/>
          <a:ln/>
        </p:spPr>
        <p:txBody>
          <a:bodyPr wrap="square" rtlCol="0" anchor="t"/>
          <a:lstStyle/>
          <a:p>
            <a:pPr marL="0" indent="0" algn="l">
              <a:lnSpc>
                <a:spcPts val="2731"/>
              </a:lnSpc>
              <a:buNone/>
            </a:pPr>
            <a:r>
              <a:rPr lang="en-US" sz="1707" dirty="0">
                <a:solidFill>
                  <a:srgbClr val="15213F"/>
                </a:solidFill>
                <a:latin typeface="Roboto" pitchFamily="34" charset="0"/>
                <a:ea typeface="Roboto" pitchFamily="34" charset="-122"/>
                <a:cs typeface="Roboto" pitchFamily="34" charset="-120"/>
              </a:rPr>
              <a:t>Sleep, health, and lifestyle predictor websites represent a significant advancement in the realm of digital health platforms.</a:t>
            </a:r>
            <a:endParaRPr lang="en-US" sz="1707" dirty="0"/>
          </a:p>
        </p:txBody>
      </p:sp>
      <p:pic>
        <p:nvPicPr>
          <p:cNvPr id="8" name="Image 2" descr="preencoded.png"/>
          <p:cNvPicPr>
            <a:picLocks noChangeAspect="1"/>
          </p:cNvPicPr>
          <p:nvPr/>
        </p:nvPicPr>
        <p:blipFill>
          <a:blip r:embed="rId5"/>
          <a:stretch>
            <a:fillRect/>
          </a:stretch>
        </p:blipFill>
        <p:spPr>
          <a:xfrm>
            <a:off x="4470321" y="3748921"/>
            <a:ext cx="1083707" cy="1733907"/>
          </a:xfrm>
          <a:prstGeom prst="rect">
            <a:avLst/>
          </a:prstGeom>
        </p:spPr>
      </p:pic>
      <p:sp>
        <p:nvSpPr>
          <p:cNvPr id="9" name="Text 4"/>
          <p:cNvSpPr/>
          <p:nvPr/>
        </p:nvSpPr>
        <p:spPr>
          <a:xfrm>
            <a:off x="5879068" y="3965615"/>
            <a:ext cx="7938611" cy="1040130"/>
          </a:xfrm>
          <a:prstGeom prst="rect">
            <a:avLst/>
          </a:prstGeom>
          <a:noFill/>
          <a:ln/>
        </p:spPr>
        <p:txBody>
          <a:bodyPr wrap="square" rtlCol="0" anchor="t"/>
          <a:lstStyle/>
          <a:p>
            <a:pPr marL="0" indent="0" algn="l">
              <a:lnSpc>
                <a:spcPts val="2731"/>
              </a:lnSpc>
              <a:buNone/>
            </a:pPr>
            <a:r>
              <a:rPr lang="en-US" sz="1707" dirty="0">
                <a:solidFill>
                  <a:srgbClr val="15213F"/>
                </a:solidFill>
                <a:latin typeface="Roboto" pitchFamily="34" charset="0"/>
                <a:ea typeface="Roboto" pitchFamily="34" charset="-122"/>
                <a:cs typeface="Roboto" pitchFamily="34" charset="-120"/>
              </a:rPr>
              <a:t>By leveraging technology to analyze user data and provide personalized insights, these platforms offer valuable guidance for individuals striving to enhance their overall well-being.</a:t>
            </a:r>
            <a:endParaRPr lang="en-US" sz="1707" dirty="0"/>
          </a:p>
        </p:txBody>
      </p:sp>
      <p:pic>
        <p:nvPicPr>
          <p:cNvPr id="10" name="Image 3" descr="preencoded.png"/>
          <p:cNvPicPr>
            <a:picLocks noChangeAspect="1"/>
          </p:cNvPicPr>
          <p:nvPr/>
        </p:nvPicPr>
        <p:blipFill>
          <a:blip r:embed="rId6"/>
          <a:stretch>
            <a:fillRect/>
          </a:stretch>
        </p:blipFill>
        <p:spPr>
          <a:xfrm>
            <a:off x="4470321" y="5482828"/>
            <a:ext cx="1083707" cy="1733907"/>
          </a:xfrm>
          <a:prstGeom prst="rect">
            <a:avLst/>
          </a:prstGeom>
        </p:spPr>
      </p:pic>
      <p:sp>
        <p:nvSpPr>
          <p:cNvPr id="11" name="Text 5"/>
          <p:cNvSpPr/>
          <p:nvPr/>
        </p:nvSpPr>
        <p:spPr>
          <a:xfrm>
            <a:off x="5879068" y="5699522"/>
            <a:ext cx="7938611" cy="1040130"/>
          </a:xfrm>
          <a:prstGeom prst="rect">
            <a:avLst/>
          </a:prstGeom>
          <a:noFill/>
          <a:ln/>
        </p:spPr>
        <p:txBody>
          <a:bodyPr wrap="square" rtlCol="0" anchor="t"/>
          <a:lstStyle/>
          <a:p>
            <a:pPr marL="0" indent="0" algn="l">
              <a:lnSpc>
                <a:spcPts val="2731"/>
              </a:lnSpc>
              <a:buNone/>
            </a:pPr>
            <a:r>
              <a:rPr lang="en-US" sz="1707" dirty="0">
                <a:solidFill>
                  <a:srgbClr val="15213F"/>
                </a:solidFill>
                <a:latin typeface="Roboto" pitchFamily="34" charset="0"/>
                <a:ea typeface="Roboto" pitchFamily="34" charset="-122"/>
                <a:cs typeface="Roboto" pitchFamily="34" charset="-120"/>
              </a:rPr>
              <a:t>With their evidence-based predictions and analysis, these websites empower users to take proactive steps towards improving their health and lifestyle habits.</a:t>
            </a:r>
            <a:endParaRPr lang="en-US" sz="1707"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0" y="0"/>
            <a:ext cx="14630400" cy="2709267"/>
          </a:xfrm>
          <a:prstGeom prst="rect">
            <a:avLst/>
          </a:prstGeom>
        </p:spPr>
      </p:pic>
      <p:sp>
        <p:nvSpPr>
          <p:cNvPr id="5" name="Text 2"/>
          <p:cNvSpPr/>
          <p:nvPr/>
        </p:nvSpPr>
        <p:spPr>
          <a:xfrm>
            <a:off x="812840" y="3849529"/>
            <a:ext cx="5418653" cy="677228"/>
          </a:xfrm>
          <a:prstGeom prst="rect">
            <a:avLst/>
          </a:prstGeom>
          <a:noFill/>
          <a:ln/>
        </p:spPr>
        <p:txBody>
          <a:bodyPr wrap="none" rtlCol="0" anchor="t"/>
          <a:lstStyle/>
          <a:p>
            <a:pPr marL="0" indent="0">
              <a:lnSpc>
                <a:spcPts val="5333"/>
              </a:lnSpc>
              <a:buNone/>
            </a:pPr>
            <a:r>
              <a:rPr lang="en-US" sz="4267" dirty="0">
                <a:solidFill>
                  <a:srgbClr val="476FD6"/>
                </a:solidFill>
                <a:latin typeface="Roboto Slab" pitchFamily="34" charset="0"/>
                <a:ea typeface="Roboto Slab" pitchFamily="34" charset="-122"/>
                <a:cs typeface="Roboto Slab" pitchFamily="34" charset="-120"/>
              </a:rPr>
              <a:t>FUTURE SCOPE</a:t>
            </a:r>
            <a:endParaRPr lang="en-US" sz="4267" dirty="0"/>
          </a:p>
        </p:txBody>
      </p:sp>
      <p:sp>
        <p:nvSpPr>
          <p:cNvPr id="6" name="Text 3"/>
          <p:cNvSpPr/>
          <p:nvPr/>
        </p:nvSpPr>
        <p:spPr>
          <a:xfrm>
            <a:off x="812840" y="4851797"/>
            <a:ext cx="13004721" cy="346710"/>
          </a:xfrm>
          <a:prstGeom prst="rect">
            <a:avLst/>
          </a:prstGeom>
          <a:noFill/>
          <a:ln/>
        </p:spPr>
        <p:txBody>
          <a:bodyPr wrap="none" rtlCol="0" anchor="t"/>
          <a:lstStyle/>
          <a:p>
            <a:pPr marL="0" indent="0">
              <a:lnSpc>
                <a:spcPts val="2731"/>
              </a:lnSpc>
              <a:buNone/>
            </a:pPr>
            <a:r>
              <a:rPr lang="en-US" sz="1707" dirty="0">
                <a:solidFill>
                  <a:srgbClr val="15213F"/>
                </a:solidFill>
                <a:latin typeface="Roboto" pitchFamily="34" charset="0"/>
                <a:ea typeface="Roboto" pitchFamily="34" charset="-122"/>
                <a:cs typeface="Roboto" pitchFamily="34" charset="-120"/>
              </a:rPr>
              <a:t>The future holds immense potential for the development and expansion of sleep, health, and lifestyle predictor websites.</a:t>
            </a:r>
            <a:endParaRPr lang="en-US" sz="1707" dirty="0"/>
          </a:p>
        </p:txBody>
      </p:sp>
      <p:sp>
        <p:nvSpPr>
          <p:cNvPr id="7" name="Text 4"/>
          <p:cNvSpPr/>
          <p:nvPr/>
        </p:nvSpPr>
        <p:spPr>
          <a:xfrm>
            <a:off x="1159550" y="5442347"/>
            <a:ext cx="12658011" cy="346710"/>
          </a:xfrm>
          <a:prstGeom prst="rect">
            <a:avLst/>
          </a:prstGeom>
          <a:noFill/>
          <a:ln/>
        </p:spPr>
        <p:txBody>
          <a:bodyPr wrap="none" rtlCol="0" anchor="t"/>
          <a:lstStyle/>
          <a:p>
            <a:pPr marL="342900" indent="-342900" algn="l">
              <a:lnSpc>
                <a:spcPts val="2731"/>
              </a:lnSpc>
              <a:buSzPct val="100000"/>
              <a:buChar char="•"/>
            </a:pPr>
            <a:r>
              <a:rPr lang="en-US" sz="1707" dirty="0">
                <a:solidFill>
                  <a:srgbClr val="15213F"/>
                </a:solidFill>
                <a:latin typeface="Roboto" pitchFamily="34" charset="0"/>
                <a:ea typeface="Roboto" pitchFamily="34" charset="-122"/>
                <a:cs typeface="Roboto" pitchFamily="34" charset="-120"/>
              </a:rPr>
              <a:t>Integration of Wearable Technology</a:t>
            </a:r>
            <a:endParaRPr lang="en-US" sz="1707" dirty="0"/>
          </a:p>
        </p:txBody>
      </p:sp>
      <p:sp>
        <p:nvSpPr>
          <p:cNvPr id="8" name="Text 5"/>
          <p:cNvSpPr/>
          <p:nvPr/>
        </p:nvSpPr>
        <p:spPr>
          <a:xfrm>
            <a:off x="1159550" y="5875734"/>
            <a:ext cx="12658011" cy="346710"/>
          </a:xfrm>
          <a:prstGeom prst="rect">
            <a:avLst/>
          </a:prstGeom>
          <a:noFill/>
          <a:ln/>
        </p:spPr>
        <p:txBody>
          <a:bodyPr wrap="none" rtlCol="0" anchor="t"/>
          <a:lstStyle/>
          <a:p>
            <a:pPr marL="342900" indent="-342900" algn="l">
              <a:lnSpc>
                <a:spcPts val="2731"/>
              </a:lnSpc>
              <a:buSzPct val="100000"/>
              <a:buChar char="•"/>
            </a:pPr>
            <a:r>
              <a:rPr lang="en-US" sz="1707" dirty="0">
                <a:solidFill>
                  <a:srgbClr val="15213F"/>
                </a:solidFill>
                <a:latin typeface="Roboto" pitchFamily="34" charset="0"/>
                <a:ea typeface="Roboto" pitchFamily="34" charset="-122"/>
                <a:cs typeface="Roboto" pitchFamily="34" charset="-120"/>
              </a:rPr>
              <a:t>Collaboration with Healthcare Providers</a:t>
            </a:r>
            <a:endParaRPr lang="en-US" sz="1707" dirty="0"/>
          </a:p>
        </p:txBody>
      </p:sp>
      <p:sp>
        <p:nvSpPr>
          <p:cNvPr id="9" name="Text 6"/>
          <p:cNvSpPr/>
          <p:nvPr/>
        </p:nvSpPr>
        <p:spPr>
          <a:xfrm>
            <a:off x="1159550" y="6309122"/>
            <a:ext cx="12658011" cy="346710"/>
          </a:xfrm>
          <a:prstGeom prst="rect">
            <a:avLst/>
          </a:prstGeom>
          <a:noFill/>
          <a:ln/>
        </p:spPr>
        <p:txBody>
          <a:bodyPr wrap="none" rtlCol="0" anchor="t"/>
          <a:lstStyle/>
          <a:p>
            <a:pPr marL="342900" indent="-342900" algn="l">
              <a:lnSpc>
                <a:spcPts val="2731"/>
              </a:lnSpc>
              <a:buSzPct val="100000"/>
              <a:buChar char="•"/>
            </a:pPr>
            <a:r>
              <a:rPr lang="en-US" sz="1707" dirty="0">
                <a:solidFill>
                  <a:srgbClr val="15213F"/>
                </a:solidFill>
                <a:latin typeface="Roboto" pitchFamily="34" charset="0"/>
                <a:ea typeface="Roboto" pitchFamily="34" charset="-122"/>
                <a:cs typeface="Roboto" pitchFamily="34" charset="-120"/>
              </a:rPr>
              <a:t>Enhanced User Experience</a:t>
            </a:r>
            <a:endParaRPr lang="en-US" sz="1707" dirty="0"/>
          </a:p>
        </p:txBody>
      </p:sp>
      <p:sp>
        <p:nvSpPr>
          <p:cNvPr id="10" name="Text 7"/>
          <p:cNvSpPr/>
          <p:nvPr/>
        </p:nvSpPr>
        <p:spPr>
          <a:xfrm>
            <a:off x="1159550" y="6742509"/>
            <a:ext cx="12658011" cy="346710"/>
          </a:xfrm>
          <a:prstGeom prst="rect">
            <a:avLst/>
          </a:prstGeom>
          <a:noFill/>
          <a:ln/>
        </p:spPr>
        <p:txBody>
          <a:bodyPr wrap="none" rtlCol="0" anchor="t"/>
          <a:lstStyle/>
          <a:p>
            <a:pPr marL="342900" indent="-342900" algn="l">
              <a:lnSpc>
                <a:spcPts val="2731"/>
              </a:lnSpc>
              <a:buSzPct val="100000"/>
              <a:buChar char="•"/>
            </a:pPr>
            <a:r>
              <a:rPr lang="en-US" sz="1707" dirty="0">
                <a:solidFill>
                  <a:srgbClr val="15213F"/>
                </a:solidFill>
                <a:latin typeface="Roboto" pitchFamily="34" charset="0"/>
                <a:ea typeface="Roboto" pitchFamily="34" charset="-122"/>
                <a:cs typeface="Roboto" pitchFamily="34" charset="-120"/>
              </a:rPr>
              <a:t>Expansion of Predictive Capabilities</a:t>
            </a:r>
            <a:endParaRPr lang="en-US" sz="1707"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BFCFE">
              <a:alpha val="85000"/>
            </a:srgbClr>
          </a:solidFill>
          <a:ln/>
        </p:spPr>
      </p:sp>
      <p:sp>
        <p:nvSpPr>
          <p:cNvPr id="6" name="Text 3"/>
          <p:cNvSpPr/>
          <p:nvPr/>
        </p:nvSpPr>
        <p:spPr>
          <a:xfrm>
            <a:off x="812840" y="2573536"/>
            <a:ext cx="5418653" cy="677228"/>
          </a:xfrm>
          <a:prstGeom prst="rect">
            <a:avLst/>
          </a:prstGeom>
          <a:noFill/>
          <a:ln/>
        </p:spPr>
        <p:txBody>
          <a:bodyPr wrap="none" rtlCol="0" anchor="t"/>
          <a:lstStyle/>
          <a:p>
            <a:pPr marL="0" indent="0">
              <a:lnSpc>
                <a:spcPts val="5333"/>
              </a:lnSpc>
              <a:buNone/>
            </a:pPr>
            <a:r>
              <a:rPr lang="en-US" sz="4267" dirty="0">
                <a:solidFill>
                  <a:srgbClr val="476FD6"/>
                </a:solidFill>
                <a:latin typeface="Roboto Slab" pitchFamily="34" charset="0"/>
                <a:ea typeface="Roboto Slab" pitchFamily="34" charset="-122"/>
                <a:cs typeface="Roboto Slab" pitchFamily="34" charset="-120"/>
              </a:rPr>
              <a:t>REFERENCES</a:t>
            </a:r>
            <a:endParaRPr lang="en-US" sz="4267" dirty="0"/>
          </a:p>
        </p:txBody>
      </p:sp>
      <p:sp>
        <p:nvSpPr>
          <p:cNvPr id="7" name="Text 4"/>
          <p:cNvSpPr/>
          <p:nvPr/>
        </p:nvSpPr>
        <p:spPr>
          <a:xfrm>
            <a:off x="1159550" y="3575804"/>
            <a:ext cx="12658011" cy="346710"/>
          </a:xfrm>
          <a:prstGeom prst="rect">
            <a:avLst/>
          </a:prstGeom>
          <a:noFill/>
          <a:ln/>
        </p:spPr>
        <p:txBody>
          <a:bodyPr wrap="none" rtlCol="0" anchor="t"/>
          <a:lstStyle/>
          <a:p>
            <a:pPr marL="342900" indent="-342900" algn="l">
              <a:lnSpc>
                <a:spcPts val="2731"/>
              </a:lnSpc>
              <a:buSzPct val="100000"/>
              <a:buFont typeface="+mj-lt"/>
              <a:buAutoNum type="arabicPeriod"/>
            </a:pPr>
            <a:r>
              <a:rPr lang="en-US" sz="1707" u="sng" dirty="0">
                <a:solidFill>
                  <a:srgbClr val="15213F"/>
                </a:solidFill>
                <a:latin typeface="Roboto" pitchFamily="34" charset="0"/>
                <a:ea typeface="Roboto" pitchFamily="34" charset="-122"/>
                <a:cs typeface="Roboto" pitchFamily="34" charset="-120"/>
                <a:hlinkClick r:id="rId4">
                  <a:extLst>
                    <a:ext uri="{A12FA001-AC4F-418D-AE19-62706E023703}">
                      <ahyp:hlinkClr xmlns:ahyp="http://schemas.microsoft.com/office/drawing/2018/hyperlinkcolor" val="tx"/>
                    </a:ext>
                  </a:extLst>
                </a:hlinkClick>
              </a:rPr>
              <a:t>Understanding Blood Pressure Readings | American Heart Association</a:t>
            </a:r>
            <a:endParaRPr lang="en-US" sz="1707" dirty="0"/>
          </a:p>
        </p:txBody>
      </p:sp>
      <p:sp>
        <p:nvSpPr>
          <p:cNvPr id="8" name="Text 5"/>
          <p:cNvSpPr/>
          <p:nvPr/>
        </p:nvSpPr>
        <p:spPr>
          <a:xfrm>
            <a:off x="1159550" y="4009192"/>
            <a:ext cx="12658011" cy="346710"/>
          </a:xfrm>
          <a:prstGeom prst="rect">
            <a:avLst/>
          </a:prstGeom>
          <a:noFill/>
          <a:ln/>
        </p:spPr>
        <p:txBody>
          <a:bodyPr wrap="none" rtlCol="0" anchor="t"/>
          <a:lstStyle/>
          <a:p>
            <a:pPr marL="342900" indent="-342900" algn="l">
              <a:lnSpc>
                <a:spcPts val="2731"/>
              </a:lnSpc>
              <a:buSzPct val="100000"/>
              <a:buFont typeface="+mj-lt"/>
              <a:buAutoNum type="arabicPeriod" startAt="2"/>
            </a:pPr>
            <a:r>
              <a:rPr lang="en-US" sz="1707" u="sng" dirty="0">
                <a:solidFill>
                  <a:srgbClr val="15213F"/>
                </a:solidFill>
                <a:latin typeface="Roboto" pitchFamily="34" charset="0"/>
                <a:ea typeface="Roboto" pitchFamily="34" charset="-122"/>
                <a:cs typeface="Roboto" pitchFamily="34" charset="-120"/>
                <a:hlinkClick r:id="rId5">
                  <a:extLst>
                    <a:ext uri="{A12FA001-AC4F-418D-AE19-62706E023703}">
                      <ahyp:hlinkClr xmlns:ahyp="http://schemas.microsoft.com/office/drawing/2018/hyperlinkcolor" val="tx"/>
                    </a:ext>
                  </a:extLst>
                </a:hlinkClick>
              </a:rPr>
              <a:t>BMI Calculator</a:t>
            </a:r>
            <a:endParaRPr lang="en-US" sz="1707" dirty="0"/>
          </a:p>
        </p:txBody>
      </p:sp>
      <p:sp>
        <p:nvSpPr>
          <p:cNvPr id="9" name="Text 6"/>
          <p:cNvSpPr/>
          <p:nvPr/>
        </p:nvSpPr>
        <p:spPr>
          <a:xfrm>
            <a:off x="1159550" y="4442579"/>
            <a:ext cx="12658011" cy="346710"/>
          </a:xfrm>
          <a:prstGeom prst="rect">
            <a:avLst/>
          </a:prstGeom>
          <a:noFill/>
          <a:ln/>
        </p:spPr>
        <p:txBody>
          <a:bodyPr wrap="none" rtlCol="0" anchor="t"/>
          <a:lstStyle/>
          <a:p>
            <a:pPr marL="342900" indent="-342900" algn="l">
              <a:lnSpc>
                <a:spcPts val="2731"/>
              </a:lnSpc>
              <a:buSzPct val="100000"/>
              <a:buFont typeface="+mj-lt"/>
              <a:buAutoNum type="arabicPeriod" startAt="3"/>
            </a:pPr>
            <a:r>
              <a:rPr lang="en-US" sz="1707" u="sng" dirty="0">
                <a:solidFill>
                  <a:srgbClr val="15213F"/>
                </a:solidFill>
                <a:latin typeface="Roboto" pitchFamily="34" charset="0"/>
                <a:ea typeface="Roboto" pitchFamily="34" charset="-122"/>
                <a:cs typeface="Roboto" pitchFamily="34" charset="-120"/>
                <a:hlinkClick r:id="rId6">
                  <a:extLst>
                    <a:ext uri="{A12FA001-AC4F-418D-AE19-62706E023703}">
                      <ahyp:hlinkClr xmlns:ahyp="http://schemas.microsoft.com/office/drawing/2018/hyperlinkcolor" val="tx"/>
                    </a:ext>
                  </a:extLst>
                </a:hlinkClick>
              </a:rPr>
              <a:t>Sleep Foundation | Better Sleep for a Better You</a:t>
            </a:r>
            <a:endParaRPr lang="en-US" sz="1707" dirty="0"/>
          </a:p>
        </p:txBody>
      </p:sp>
      <p:sp>
        <p:nvSpPr>
          <p:cNvPr id="10" name="Text 7"/>
          <p:cNvSpPr/>
          <p:nvPr/>
        </p:nvSpPr>
        <p:spPr>
          <a:xfrm>
            <a:off x="1159550" y="4875967"/>
            <a:ext cx="12658011" cy="346710"/>
          </a:xfrm>
          <a:prstGeom prst="rect">
            <a:avLst/>
          </a:prstGeom>
          <a:noFill/>
          <a:ln/>
        </p:spPr>
        <p:txBody>
          <a:bodyPr wrap="none" rtlCol="0" anchor="t"/>
          <a:lstStyle/>
          <a:p>
            <a:pPr marL="342900" indent="-342900" algn="l">
              <a:lnSpc>
                <a:spcPts val="2731"/>
              </a:lnSpc>
              <a:buSzPct val="100000"/>
              <a:buFont typeface="+mj-lt"/>
              <a:buAutoNum type="arabicPeriod" startAt="4"/>
            </a:pPr>
            <a:r>
              <a:rPr lang="en-US" sz="1707" u="sng" dirty="0">
                <a:solidFill>
                  <a:srgbClr val="15213F"/>
                </a:solidFill>
                <a:latin typeface="Roboto" pitchFamily="34" charset="0"/>
                <a:ea typeface="Roboto" pitchFamily="34" charset="-122"/>
                <a:cs typeface="Roboto" pitchFamily="34" charset="-120"/>
                <a:hlinkClick r:id="rId7">
                  <a:extLst>
                    <a:ext uri="{A12FA001-AC4F-418D-AE19-62706E023703}">
                      <ahyp:hlinkClr xmlns:ahyp="http://schemas.microsoft.com/office/drawing/2018/hyperlinkcolor" val="tx"/>
                    </a:ext>
                  </a:extLst>
                </a:hlinkClick>
              </a:rPr>
              <a:t>Machine Learning in Healthcare - PMC (nih.gov)</a:t>
            </a:r>
            <a:endParaRPr lang="en-US" sz="1707" dirty="0"/>
          </a:p>
        </p:txBody>
      </p:sp>
      <p:sp>
        <p:nvSpPr>
          <p:cNvPr id="11" name="Text 8"/>
          <p:cNvSpPr/>
          <p:nvPr/>
        </p:nvSpPr>
        <p:spPr>
          <a:xfrm>
            <a:off x="1159550" y="5309354"/>
            <a:ext cx="12658011" cy="346710"/>
          </a:xfrm>
          <a:prstGeom prst="rect">
            <a:avLst/>
          </a:prstGeom>
          <a:noFill/>
          <a:ln/>
        </p:spPr>
        <p:txBody>
          <a:bodyPr wrap="none" rtlCol="0" anchor="t"/>
          <a:lstStyle/>
          <a:p>
            <a:pPr marL="342900" indent="-342900" algn="l">
              <a:lnSpc>
                <a:spcPts val="2731"/>
              </a:lnSpc>
              <a:buSzPct val="100000"/>
              <a:buFont typeface="+mj-lt"/>
              <a:buAutoNum type="arabicPeriod" startAt="5"/>
            </a:pPr>
            <a:r>
              <a:rPr lang="en-US" sz="1707" u="sng" dirty="0">
                <a:solidFill>
                  <a:srgbClr val="15213F"/>
                </a:solidFill>
                <a:latin typeface="Roboto" pitchFamily="34" charset="0"/>
                <a:ea typeface="Roboto" pitchFamily="34" charset="-122"/>
                <a:cs typeface="Roboto" pitchFamily="34" charset="-120"/>
                <a:hlinkClick r:id="rId8">
                  <a:extLst>
                    <a:ext uri="{A12FA001-AC4F-418D-AE19-62706E023703}">
                      <ahyp:hlinkClr xmlns:ahyp="http://schemas.microsoft.com/office/drawing/2018/hyperlinkcolor" val="tx"/>
                    </a:ext>
                  </a:extLst>
                </a:hlinkClick>
              </a:rPr>
              <a:t>Digital health data-driven approaches to understand human behavior | Neuropsychopharmacology (nature.com)</a:t>
            </a:r>
            <a:endParaRPr lang="en-US" sz="1707"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BFCFE">
              <a:alpha val="85000"/>
            </a:srgbClr>
          </a:solidFill>
          <a:ln/>
        </p:spPr>
      </p:sp>
      <p:sp>
        <p:nvSpPr>
          <p:cNvPr id="6" name="Text 3"/>
          <p:cNvSpPr/>
          <p:nvPr/>
        </p:nvSpPr>
        <p:spPr>
          <a:xfrm>
            <a:off x="812840" y="3776186"/>
            <a:ext cx="5418653" cy="677228"/>
          </a:xfrm>
          <a:prstGeom prst="rect">
            <a:avLst/>
          </a:prstGeom>
          <a:noFill/>
          <a:ln/>
        </p:spPr>
        <p:txBody>
          <a:bodyPr wrap="none" rtlCol="0" anchor="t"/>
          <a:lstStyle/>
          <a:p>
            <a:pPr marL="0" indent="0">
              <a:lnSpc>
                <a:spcPts val="5333"/>
              </a:lnSpc>
              <a:buNone/>
            </a:pPr>
            <a:r>
              <a:rPr lang="en-US" sz="4267" dirty="0">
                <a:solidFill>
                  <a:srgbClr val="476FD6"/>
                </a:solidFill>
                <a:latin typeface="Roboto Slab" pitchFamily="34" charset="0"/>
                <a:ea typeface="Roboto Slab" pitchFamily="34" charset="-122"/>
                <a:cs typeface="Roboto Slab" pitchFamily="34" charset="-120"/>
              </a:rPr>
              <a:t>THANKYOU…</a:t>
            </a:r>
            <a:endParaRPr lang="en-US" sz="4267"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BFCFE">
              <a:alpha val="85000"/>
            </a:srgbClr>
          </a:solidFill>
          <a:ln/>
        </p:spPr>
      </p:sp>
      <p:sp>
        <p:nvSpPr>
          <p:cNvPr id="6" name="Text 3"/>
          <p:cNvSpPr/>
          <p:nvPr/>
        </p:nvSpPr>
        <p:spPr>
          <a:xfrm>
            <a:off x="812840" y="2676406"/>
            <a:ext cx="5418653" cy="677228"/>
          </a:xfrm>
          <a:prstGeom prst="rect">
            <a:avLst/>
          </a:prstGeom>
          <a:noFill/>
          <a:ln/>
        </p:spPr>
        <p:txBody>
          <a:bodyPr wrap="none" rtlCol="0" anchor="t"/>
          <a:lstStyle/>
          <a:p>
            <a:pPr marL="0" indent="0">
              <a:lnSpc>
                <a:spcPts val="5333"/>
              </a:lnSpc>
              <a:buNone/>
            </a:pPr>
            <a:r>
              <a:rPr lang="en-US" sz="4267" dirty="0">
                <a:solidFill>
                  <a:srgbClr val="476FD6"/>
                </a:solidFill>
                <a:latin typeface="Roboto Slab" pitchFamily="34" charset="0"/>
                <a:ea typeface="Roboto Slab" pitchFamily="34" charset="-122"/>
                <a:cs typeface="Roboto Slab" pitchFamily="34" charset="-120"/>
              </a:rPr>
              <a:t>INTRODUCTION</a:t>
            </a:r>
            <a:endParaRPr lang="en-US" sz="4267" dirty="0"/>
          </a:p>
        </p:txBody>
      </p:sp>
      <p:sp>
        <p:nvSpPr>
          <p:cNvPr id="7" name="Text 4"/>
          <p:cNvSpPr/>
          <p:nvPr/>
        </p:nvSpPr>
        <p:spPr>
          <a:xfrm>
            <a:off x="812840" y="3678674"/>
            <a:ext cx="13004721" cy="346710"/>
          </a:xfrm>
          <a:prstGeom prst="rect">
            <a:avLst/>
          </a:prstGeom>
          <a:noFill/>
          <a:ln/>
        </p:spPr>
        <p:txBody>
          <a:bodyPr wrap="none" rtlCol="0" anchor="t"/>
          <a:lstStyle/>
          <a:p>
            <a:pPr marL="0" indent="0">
              <a:lnSpc>
                <a:spcPts val="2731"/>
              </a:lnSpc>
              <a:buNone/>
            </a:pPr>
            <a:r>
              <a:rPr lang="en-US" sz="1707" dirty="0">
                <a:solidFill>
                  <a:srgbClr val="15213F"/>
                </a:solidFill>
                <a:latin typeface="Roboto" pitchFamily="34" charset="0"/>
                <a:ea typeface="Roboto" pitchFamily="34" charset="-122"/>
                <a:cs typeface="Roboto" pitchFamily="34" charset="-120"/>
              </a:rPr>
              <a:t>The website is designed to predict and provide insights into sleep quality, overall health, and lifestyle habits.</a:t>
            </a:r>
            <a:endParaRPr lang="en-US" sz="1707" dirty="0"/>
          </a:p>
        </p:txBody>
      </p:sp>
      <p:sp>
        <p:nvSpPr>
          <p:cNvPr id="8" name="Text 5"/>
          <p:cNvSpPr/>
          <p:nvPr/>
        </p:nvSpPr>
        <p:spPr>
          <a:xfrm>
            <a:off x="812840" y="4269224"/>
            <a:ext cx="13004721" cy="693420"/>
          </a:xfrm>
          <a:prstGeom prst="rect">
            <a:avLst/>
          </a:prstGeom>
          <a:noFill/>
          <a:ln/>
        </p:spPr>
        <p:txBody>
          <a:bodyPr wrap="square" rtlCol="0" anchor="t"/>
          <a:lstStyle/>
          <a:p>
            <a:pPr marL="0" indent="0">
              <a:lnSpc>
                <a:spcPts val="2731"/>
              </a:lnSpc>
              <a:buNone/>
            </a:pPr>
            <a:r>
              <a:rPr lang="en-US" sz="1707" dirty="0">
                <a:solidFill>
                  <a:srgbClr val="15213F"/>
                </a:solidFill>
                <a:latin typeface="Roboto" pitchFamily="34" charset="0"/>
                <a:ea typeface="Roboto" pitchFamily="34" charset="-122"/>
                <a:cs typeface="Roboto" pitchFamily="34" charset="-120"/>
              </a:rPr>
              <a:t>The website aims to empower users to make informed decisions about their health and lifestyle habits, leading to improved well-being and quality of life.</a:t>
            </a:r>
            <a:endParaRPr lang="en-US" sz="1707" dirty="0"/>
          </a:p>
        </p:txBody>
      </p:sp>
      <p:sp>
        <p:nvSpPr>
          <p:cNvPr id="9" name="Text 6"/>
          <p:cNvSpPr/>
          <p:nvPr/>
        </p:nvSpPr>
        <p:spPr>
          <a:xfrm>
            <a:off x="812840" y="5206484"/>
            <a:ext cx="13004721" cy="346710"/>
          </a:xfrm>
          <a:prstGeom prst="rect">
            <a:avLst/>
          </a:prstGeom>
          <a:noFill/>
          <a:ln/>
        </p:spPr>
        <p:txBody>
          <a:bodyPr wrap="none" rtlCol="0" anchor="t"/>
          <a:lstStyle/>
          <a:p>
            <a:pPr marL="0" indent="0">
              <a:lnSpc>
                <a:spcPts val="2731"/>
              </a:lnSpc>
              <a:buNone/>
            </a:pPr>
            <a:r>
              <a:rPr lang="en-US" sz="1707" dirty="0">
                <a:solidFill>
                  <a:srgbClr val="15213F"/>
                </a:solidFill>
                <a:latin typeface="Roboto" pitchFamily="34" charset="0"/>
                <a:ea typeface="Roboto" pitchFamily="34" charset="-122"/>
                <a:cs typeface="Roboto" pitchFamily="34" charset="-120"/>
              </a:rPr>
              <a:t>Utilizes data analysis, algorithms, and user input to make sleep disorders predictions.</a:t>
            </a:r>
            <a:endParaRPr lang="en-US" sz="1707"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BFCFE">
              <a:alpha val="85000"/>
            </a:srgbClr>
          </a:solidFill>
          <a:ln/>
        </p:spPr>
        <p:txBody>
          <a:bodyPr/>
          <a:lstStyle/>
          <a:p>
            <a:endParaRPr lang="en-IN" dirty="0"/>
          </a:p>
        </p:txBody>
      </p:sp>
      <p:sp>
        <p:nvSpPr>
          <p:cNvPr id="6" name="Text 3"/>
          <p:cNvSpPr/>
          <p:nvPr/>
        </p:nvSpPr>
        <p:spPr>
          <a:xfrm>
            <a:off x="812840" y="1523643"/>
            <a:ext cx="5418653" cy="677228"/>
          </a:xfrm>
          <a:prstGeom prst="rect">
            <a:avLst/>
          </a:prstGeom>
          <a:noFill/>
          <a:ln/>
        </p:spPr>
        <p:txBody>
          <a:bodyPr wrap="none" rtlCol="0" anchor="t"/>
          <a:lstStyle/>
          <a:p>
            <a:pPr marL="0" indent="0">
              <a:lnSpc>
                <a:spcPts val="5333"/>
              </a:lnSpc>
              <a:buNone/>
            </a:pPr>
            <a:r>
              <a:rPr lang="en-US" sz="4267" dirty="0">
                <a:solidFill>
                  <a:srgbClr val="476FD6"/>
                </a:solidFill>
                <a:latin typeface="Roboto Slab" pitchFamily="34" charset="0"/>
                <a:ea typeface="Roboto Slab" pitchFamily="34" charset="-122"/>
                <a:cs typeface="Roboto Slab" pitchFamily="34" charset="-120"/>
              </a:rPr>
              <a:t>INPUT DATAS</a:t>
            </a:r>
            <a:endParaRPr lang="en-US" sz="4267" dirty="0"/>
          </a:p>
        </p:txBody>
      </p:sp>
      <p:sp>
        <p:nvSpPr>
          <p:cNvPr id="10" name="Text 7"/>
          <p:cNvSpPr/>
          <p:nvPr/>
        </p:nvSpPr>
        <p:spPr>
          <a:xfrm>
            <a:off x="1070848" y="2735818"/>
            <a:ext cx="134064" cy="406360"/>
          </a:xfrm>
          <a:prstGeom prst="rect">
            <a:avLst/>
          </a:prstGeom>
          <a:noFill/>
          <a:ln/>
        </p:spPr>
        <p:txBody>
          <a:bodyPr wrap="none" rtlCol="0" anchor="t"/>
          <a:lstStyle/>
          <a:p>
            <a:pPr marL="0" indent="0" algn="ctr">
              <a:lnSpc>
                <a:spcPts val="3200"/>
              </a:lnSpc>
              <a:buNone/>
            </a:pPr>
            <a:endParaRPr lang="en-US" sz="2560" dirty="0"/>
          </a:p>
        </p:txBody>
      </p:sp>
      <p:sp>
        <p:nvSpPr>
          <p:cNvPr id="11" name="Text 8"/>
          <p:cNvSpPr/>
          <p:nvPr/>
        </p:nvSpPr>
        <p:spPr>
          <a:xfrm>
            <a:off x="2329934" y="2742605"/>
            <a:ext cx="2709267" cy="338733"/>
          </a:xfrm>
          <a:prstGeom prst="rect">
            <a:avLst/>
          </a:prstGeom>
          <a:noFill/>
          <a:ln/>
        </p:spPr>
        <p:txBody>
          <a:bodyPr wrap="none" rtlCol="0" anchor="t"/>
          <a:lstStyle/>
          <a:p>
            <a:pPr marL="0" indent="0" algn="l">
              <a:lnSpc>
                <a:spcPts val="2667"/>
              </a:lnSpc>
              <a:buNone/>
            </a:pPr>
            <a:r>
              <a:rPr lang="en-US" sz="2133" dirty="0">
                <a:solidFill>
                  <a:srgbClr val="476FD6"/>
                </a:solidFill>
                <a:latin typeface="Roboto Slab" pitchFamily="34" charset="0"/>
                <a:ea typeface="Roboto Slab" pitchFamily="34" charset="-122"/>
                <a:cs typeface="Roboto Slab" pitchFamily="34" charset="-120"/>
              </a:rPr>
              <a:t>Sleep Patterns and Stress Levels</a:t>
            </a:r>
            <a:endParaRPr lang="en-US" sz="2133" dirty="0"/>
          </a:p>
        </p:txBody>
      </p:sp>
      <p:sp>
        <p:nvSpPr>
          <p:cNvPr id="12" name="Text 9"/>
          <p:cNvSpPr/>
          <p:nvPr/>
        </p:nvSpPr>
        <p:spPr>
          <a:xfrm>
            <a:off x="2329934" y="3211354"/>
            <a:ext cx="11487626" cy="346710"/>
          </a:xfrm>
          <a:prstGeom prst="rect">
            <a:avLst/>
          </a:prstGeom>
          <a:noFill/>
          <a:ln/>
        </p:spPr>
        <p:txBody>
          <a:bodyPr wrap="none" rtlCol="0" anchor="t"/>
          <a:lstStyle/>
          <a:p>
            <a:pPr marL="0" indent="0" algn="l">
              <a:lnSpc>
                <a:spcPts val="2731"/>
              </a:lnSpc>
              <a:buNone/>
            </a:pPr>
            <a:r>
              <a:rPr lang="en-US" sz="1707" dirty="0">
                <a:solidFill>
                  <a:srgbClr val="15213F"/>
                </a:solidFill>
                <a:latin typeface="Roboto" pitchFamily="34" charset="0"/>
                <a:ea typeface="Roboto" pitchFamily="34" charset="-122"/>
                <a:cs typeface="Roboto" pitchFamily="34" charset="-120"/>
              </a:rPr>
              <a:t>Users input information about their sleep patterns, including duration and quality and stress levels</a:t>
            </a:r>
            <a:endParaRPr lang="en-US" sz="1707" dirty="0"/>
          </a:p>
        </p:txBody>
      </p:sp>
      <p:sp>
        <p:nvSpPr>
          <p:cNvPr id="15" name="Text 12"/>
          <p:cNvSpPr/>
          <p:nvPr/>
        </p:nvSpPr>
        <p:spPr>
          <a:xfrm>
            <a:off x="1048107" y="4201358"/>
            <a:ext cx="179546" cy="406360"/>
          </a:xfrm>
          <a:prstGeom prst="rect">
            <a:avLst/>
          </a:prstGeom>
          <a:noFill/>
          <a:ln/>
        </p:spPr>
        <p:txBody>
          <a:bodyPr wrap="none" rtlCol="0" anchor="t"/>
          <a:lstStyle/>
          <a:p>
            <a:pPr marL="0" indent="0" algn="ctr">
              <a:lnSpc>
                <a:spcPts val="3200"/>
              </a:lnSpc>
              <a:buNone/>
            </a:pPr>
            <a:endParaRPr lang="en-US" sz="2560" dirty="0"/>
          </a:p>
        </p:txBody>
      </p:sp>
      <p:sp>
        <p:nvSpPr>
          <p:cNvPr id="16" name="Text 13"/>
          <p:cNvSpPr/>
          <p:nvPr/>
        </p:nvSpPr>
        <p:spPr>
          <a:xfrm>
            <a:off x="2329934" y="4208145"/>
            <a:ext cx="2709267" cy="338733"/>
          </a:xfrm>
          <a:prstGeom prst="rect">
            <a:avLst/>
          </a:prstGeom>
          <a:noFill/>
          <a:ln/>
        </p:spPr>
        <p:txBody>
          <a:bodyPr wrap="none" rtlCol="0" anchor="t"/>
          <a:lstStyle/>
          <a:p>
            <a:pPr marL="0" indent="0" algn="l">
              <a:lnSpc>
                <a:spcPts val="2667"/>
              </a:lnSpc>
              <a:buNone/>
            </a:pPr>
            <a:r>
              <a:rPr lang="en-US" sz="2133" dirty="0">
                <a:solidFill>
                  <a:srgbClr val="476FD6"/>
                </a:solidFill>
                <a:latin typeface="Roboto Slab" pitchFamily="34" charset="0"/>
                <a:ea typeface="Roboto Slab" pitchFamily="34" charset="-122"/>
                <a:cs typeface="Roboto Slab" pitchFamily="34" charset="-120"/>
              </a:rPr>
              <a:t>Exercise and Other Health Factors</a:t>
            </a:r>
            <a:endParaRPr lang="en-US" sz="2133" dirty="0"/>
          </a:p>
        </p:txBody>
      </p:sp>
      <p:sp>
        <p:nvSpPr>
          <p:cNvPr id="17" name="Text 14"/>
          <p:cNvSpPr/>
          <p:nvPr/>
        </p:nvSpPr>
        <p:spPr>
          <a:xfrm>
            <a:off x="2329934" y="4676894"/>
            <a:ext cx="11487626" cy="346710"/>
          </a:xfrm>
          <a:prstGeom prst="rect">
            <a:avLst/>
          </a:prstGeom>
          <a:noFill/>
          <a:ln/>
        </p:spPr>
        <p:txBody>
          <a:bodyPr wrap="none" rtlCol="0" anchor="t"/>
          <a:lstStyle/>
          <a:p>
            <a:pPr marL="0" indent="0" algn="l">
              <a:lnSpc>
                <a:spcPts val="2731"/>
              </a:lnSpc>
              <a:buNone/>
            </a:pPr>
            <a:r>
              <a:rPr lang="en-US" sz="1707" dirty="0">
                <a:solidFill>
                  <a:srgbClr val="15213F"/>
                </a:solidFill>
                <a:latin typeface="Roboto" pitchFamily="34" charset="0"/>
                <a:ea typeface="Roboto" pitchFamily="34" charset="-122"/>
                <a:cs typeface="Roboto" pitchFamily="34" charset="-120"/>
              </a:rPr>
              <a:t>Information such as physical activity, daily steps, BP, Height, Weight </a:t>
            </a:r>
            <a:r>
              <a:rPr lang="en-US" sz="1707" dirty="0" err="1">
                <a:solidFill>
                  <a:srgbClr val="15213F"/>
                </a:solidFill>
                <a:latin typeface="Roboto" pitchFamily="34" charset="0"/>
                <a:ea typeface="Roboto" pitchFamily="34" charset="-122"/>
                <a:cs typeface="Roboto" pitchFamily="34" charset="-120"/>
              </a:rPr>
              <a:t>etc</a:t>
            </a:r>
            <a:endParaRPr lang="en-US" sz="1707" dirty="0"/>
          </a:p>
        </p:txBody>
      </p:sp>
      <p:sp>
        <p:nvSpPr>
          <p:cNvPr id="20" name="Text 17"/>
          <p:cNvSpPr/>
          <p:nvPr/>
        </p:nvSpPr>
        <p:spPr>
          <a:xfrm>
            <a:off x="1050012" y="5666899"/>
            <a:ext cx="175617" cy="406360"/>
          </a:xfrm>
          <a:prstGeom prst="rect">
            <a:avLst/>
          </a:prstGeom>
          <a:noFill/>
          <a:ln/>
        </p:spPr>
        <p:txBody>
          <a:bodyPr wrap="none" rtlCol="0" anchor="t"/>
          <a:lstStyle/>
          <a:p>
            <a:pPr marL="0" indent="0" algn="ctr">
              <a:lnSpc>
                <a:spcPts val="3200"/>
              </a:lnSpc>
              <a:buNone/>
            </a:pPr>
            <a:endParaRPr lang="en-US" sz="2560" dirty="0"/>
          </a:p>
        </p:txBody>
      </p:sp>
      <p:sp>
        <p:nvSpPr>
          <p:cNvPr id="21" name="Text 18"/>
          <p:cNvSpPr/>
          <p:nvPr/>
        </p:nvSpPr>
        <p:spPr>
          <a:xfrm>
            <a:off x="2329934" y="5673685"/>
            <a:ext cx="4756547" cy="338733"/>
          </a:xfrm>
          <a:prstGeom prst="rect">
            <a:avLst/>
          </a:prstGeom>
          <a:noFill/>
          <a:ln/>
        </p:spPr>
        <p:txBody>
          <a:bodyPr wrap="none" rtlCol="0" anchor="t"/>
          <a:lstStyle/>
          <a:p>
            <a:pPr marL="0" indent="0" algn="l">
              <a:lnSpc>
                <a:spcPts val="2667"/>
              </a:lnSpc>
              <a:buNone/>
            </a:pPr>
            <a:r>
              <a:rPr lang="en-US" sz="2133" dirty="0">
                <a:solidFill>
                  <a:srgbClr val="476FD6"/>
                </a:solidFill>
                <a:latin typeface="Roboto Slab" pitchFamily="34" charset="0"/>
                <a:ea typeface="Roboto Slab" pitchFamily="34" charset="-122"/>
                <a:cs typeface="Roboto Slab" pitchFamily="34" charset="-120"/>
              </a:rPr>
              <a:t>Age, Occupation, Gender</a:t>
            </a:r>
            <a:endParaRPr lang="en-US" sz="2133" dirty="0"/>
          </a:p>
        </p:txBody>
      </p:sp>
      <p:sp>
        <p:nvSpPr>
          <p:cNvPr id="22" name="Text 19"/>
          <p:cNvSpPr/>
          <p:nvPr/>
        </p:nvSpPr>
        <p:spPr>
          <a:xfrm>
            <a:off x="2329934" y="6142434"/>
            <a:ext cx="11487626" cy="346710"/>
          </a:xfrm>
          <a:prstGeom prst="rect">
            <a:avLst/>
          </a:prstGeom>
          <a:noFill/>
          <a:ln/>
        </p:spPr>
        <p:txBody>
          <a:bodyPr wrap="none" rtlCol="0" anchor="t"/>
          <a:lstStyle/>
          <a:p>
            <a:pPr marL="0" indent="0" algn="l">
              <a:lnSpc>
                <a:spcPts val="2731"/>
              </a:lnSpc>
              <a:buNone/>
            </a:pPr>
            <a:r>
              <a:rPr lang="en-US" sz="1707" dirty="0">
                <a:solidFill>
                  <a:srgbClr val="15213F"/>
                </a:solidFill>
                <a:latin typeface="Roboto" pitchFamily="34" charset="0"/>
                <a:ea typeface="Roboto" pitchFamily="34" charset="-122"/>
                <a:cs typeface="Roboto" pitchFamily="34" charset="-120"/>
              </a:rPr>
              <a:t>Information like Age, Occupation, Gender</a:t>
            </a:r>
            <a:endParaRPr lang="en-US" sz="1707"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0" y="0"/>
            <a:ext cx="14630400" cy="2709267"/>
          </a:xfrm>
          <a:prstGeom prst="rect">
            <a:avLst/>
          </a:prstGeom>
        </p:spPr>
      </p:pic>
      <p:sp>
        <p:nvSpPr>
          <p:cNvPr id="5" name="Text 2"/>
          <p:cNvSpPr/>
          <p:nvPr/>
        </p:nvSpPr>
        <p:spPr>
          <a:xfrm>
            <a:off x="812840" y="3453884"/>
            <a:ext cx="9749671" cy="677228"/>
          </a:xfrm>
          <a:prstGeom prst="rect">
            <a:avLst/>
          </a:prstGeom>
          <a:noFill/>
          <a:ln/>
        </p:spPr>
        <p:txBody>
          <a:bodyPr wrap="none" rtlCol="0" anchor="t"/>
          <a:lstStyle/>
          <a:p>
            <a:pPr marL="0" indent="0">
              <a:lnSpc>
                <a:spcPts val="5333"/>
              </a:lnSpc>
              <a:buNone/>
            </a:pPr>
            <a:r>
              <a:rPr lang="en-US" sz="4267" dirty="0">
                <a:solidFill>
                  <a:srgbClr val="476FD6"/>
                </a:solidFill>
                <a:latin typeface="Roboto Slab" pitchFamily="34" charset="0"/>
                <a:ea typeface="Roboto Slab" pitchFamily="34" charset="-122"/>
                <a:cs typeface="Roboto Slab" pitchFamily="34" charset="-120"/>
              </a:rPr>
              <a:t>PREDICTIONS &amp; ANALYSIS</a:t>
            </a:r>
            <a:endParaRPr lang="en-US" sz="4267" dirty="0"/>
          </a:p>
        </p:txBody>
      </p:sp>
      <p:sp>
        <p:nvSpPr>
          <p:cNvPr id="6" name="Shape 3"/>
          <p:cNvSpPr/>
          <p:nvPr/>
        </p:nvSpPr>
        <p:spPr>
          <a:xfrm>
            <a:off x="812840" y="4625459"/>
            <a:ext cx="487680" cy="487680"/>
          </a:xfrm>
          <a:prstGeom prst="roundRect">
            <a:avLst>
              <a:gd name="adj" fmla="val 26667"/>
            </a:avLst>
          </a:prstGeom>
          <a:solidFill>
            <a:srgbClr val="DEE7F7"/>
          </a:solidFill>
          <a:ln/>
        </p:spPr>
      </p:sp>
      <p:sp>
        <p:nvSpPr>
          <p:cNvPr id="7" name="Text 4"/>
          <p:cNvSpPr/>
          <p:nvPr/>
        </p:nvSpPr>
        <p:spPr>
          <a:xfrm>
            <a:off x="989648" y="4666059"/>
            <a:ext cx="134064" cy="406360"/>
          </a:xfrm>
          <a:prstGeom prst="rect">
            <a:avLst/>
          </a:prstGeom>
          <a:noFill/>
          <a:ln/>
        </p:spPr>
        <p:txBody>
          <a:bodyPr wrap="none" rtlCol="0" anchor="t"/>
          <a:lstStyle/>
          <a:p>
            <a:pPr marL="0" indent="0" algn="ctr">
              <a:lnSpc>
                <a:spcPts val="3200"/>
              </a:lnSpc>
              <a:buNone/>
            </a:pPr>
            <a:r>
              <a:rPr lang="en-US" sz="2560" dirty="0">
                <a:solidFill>
                  <a:srgbClr val="476FD6"/>
                </a:solidFill>
                <a:latin typeface="Roboto Slab" pitchFamily="34" charset="0"/>
                <a:ea typeface="Roboto Slab" pitchFamily="34" charset="-122"/>
                <a:cs typeface="Roboto Slab" pitchFamily="34" charset="-120"/>
              </a:rPr>
              <a:t>1</a:t>
            </a:r>
            <a:endParaRPr lang="en-US" sz="2560" dirty="0"/>
          </a:p>
        </p:txBody>
      </p:sp>
      <p:sp>
        <p:nvSpPr>
          <p:cNvPr id="8" name="Text 5"/>
          <p:cNvSpPr/>
          <p:nvPr/>
        </p:nvSpPr>
        <p:spPr>
          <a:xfrm>
            <a:off x="1517213" y="4699992"/>
            <a:ext cx="2709267" cy="338733"/>
          </a:xfrm>
          <a:prstGeom prst="rect">
            <a:avLst/>
          </a:prstGeom>
          <a:noFill/>
          <a:ln/>
        </p:spPr>
        <p:txBody>
          <a:bodyPr wrap="none" rtlCol="0" anchor="t"/>
          <a:lstStyle/>
          <a:p>
            <a:pPr marL="0" indent="0">
              <a:lnSpc>
                <a:spcPts val="2667"/>
              </a:lnSpc>
              <a:buNone/>
            </a:pPr>
            <a:r>
              <a:rPr lang="en-US" sz="2133" dirty="0">
                <a:solidFill>
                  <a:srgbClr val="476FD6"/>
                </a:solidFill>
                <a:latin typeface="Roboto Slab" pitchFamily="34" charset="0"/>
                <a:ea typeface="Roboto Slab" pitchFamily="34" charset="-122"/>
                <a:cs typeface="Roboto Slab" pitchFamily="34" charset="-120"/>
              </a:rPr>
              <a:t>Sleep Disorder Prediction</a:t>
            </a:r>
            <a:endParaRPr lang="en-US" sz="2133" dirty="0"/>
          </a:p>
        </p:txBody>
      </p:sp>
      <p:sp>
        <p:nvSpPr>
          <p:cNvPr id="9" name="Text 6"/>
          <p:cNvSpPr/>
          <p:nvPr/>
        </p:nvSpPr>
        <p:spPr>
          <a:xfrm>
            <a:off x="1517213" y="5168741"/>
            <a:ext cx="5689640" cy="693420"/>
          </a:xfrm>
          <a:prstGeom prst="rect">
            <a:avLst/>
          </a:prstGeom>
          <a:noFill/>
          <a:ln/>
        </p:spPr>
        <p:txBody>
          <a:bodyPr wrap="square" rtlCol="0" anchor="t"/>
          <a:lstStyle/>
          <a:p>
            <a:pPr marL="0" indent="0">
              <a:lnSpc>
                <a:spcPts val="2731"/>
              </a:lnSpc>
              <a:buNone/>
            </a:pPr>
            <a:r>
              <a:rPr lang="en-US" sz="1707" dirty="0">
                <a:solidFill>
                  <a:srgbClr val="15213F"/>
                </a:solidFill>
                <a:latin typeface="Roboto" pitchFamily="34" charset="0"/>
                <a:ea typeface="Roboto" pitchFamily="34" charset="-122"/>
                <a:cs typeface="Roboto" pitchFamily="34" charset="-120"/>
              </a:rPr>
              <a:t>The website generates predictions regarding sleep disorders based on the input data.</a:t>
            </a:r>
            <a:endParaRPr lang="en-US" sz="1707" dirty="0"/>
          </a:p>
        </p:txBody>
      </p:sp>
      <p:sp>
        <p:nvSpPr>
          <p:cNvPr id="10" name="Shape 7"/>
          <p:cNvSpPr/>
          <p:nvPr/>
        </p:nvSpPr>
        <p:spPr>
          <a:xfrm>
            <a:off x="7423547" y="4625459"/>
            <a:ext cx="487680" cy="487680"/>
          </a:xfrm>
          <a:prstGeom prst="roundRect">
            <a:avLst>
              <a:gd name="adj" fmla="val 26667"/>
            </a:avLst>
          </a:prstGeom>
          <a:solidFill>
            <a:srgbClr val="DEE7F7"/>
          </a:solidFill>
          <a:ln/>
        </p:spPr>
      </p:sp>
      <p:sp>
        <p:nvSpPr>
          <p:cNvPr id="11" name="Text 8"/>
          <p:cNvSpPr/>
          <p:nvPr/>
        </p:nvSpPr>
        <p:spPr>
          <a:xfrm>
            <a:off x="7577614" y="4666059"/>
            <a:ext cx="179546" cy="406360"/>
          </a:xfrm>
          <a:prstGeom prst="rect">
            <a:avLst/>
          </a:prstGeom>
          <a:noFill/>
          <a:ln/>
        </p:spPr>
        <p:txBody>
          <a:bodyPr wrap="none" rtlCol="0" anchor="t"/>
          <a:lstStyle/>
          <a:p>
            <a:pPr marL="0" indent="0" algn="ctr">
              <a:lnSpc>
                <a:spcPts val="3200"/>
              </a:lnSpc>
              <a:buNone/>
            </a:pPr>
            <a:r>
              <a:rPr lang="en-US" sz="2560" dirty="0">
                <a:solidFill>
                  <a:srgbClr val="476FD6"/>
                </a:solidFill>
                <a:latin typeface="Roboto Slab" pitchFamily="34" charset="0"/>
                <a:ea typeface="Roboto Slab" pitchFamily="34" charset="-122"/>
                <a:cs typeface="Roboto Slab" pitchFamily="34" charset="-120"/>
              </a:rPr>
              <a:t>2</a:t>
            </a:r>
            <a:endParaRPr lang="en-US" sz="2560" dirty="0"/>
          </a:p>
        </p:txBody>
      </p:sp>
      <p:sp>
        <p:nvSpPr>
          <p:cNvPr id="12" name="Text 9"/>
          <p:cNvSpPr/>
          <p:nvPr/>
        </p:nvSpPr>
        <p:spPr>
          <a:xfrm>
            <a:off x="8127921" y="4699992"/>
            <a:ext cx="2709267" cy="338733"/>
          </a:xfrm>
          <a:prstGeom prst="rect">
            <a:avLst/>
          </a:prstGeom>
          <a:noFill/>
          <a:ln/>
        </p:spPr>
        <p:txBody>
          <a:bodyPr wrap="none" rtlCol="0" anchor="t"/>
          <a:lstStyle/>
          <a:p>
            <a:pPr marL="0" indent="0">
              <a:lnSpc>
                <a:spcPts val="2667"/>
              </a:lnSpc>
              <a:buNone/>
            </a:pPr>
            <a:r>
              <a:rPr lang="en-US" sz="2133" dirty="0">
                <a:solidFill>
                  <a:srgbClr val="476FD6"/>
                </a:solidFill>
                <a:latin typeface="Roboto Slab" pitchFamily="34" charset="0"/>
                <a:ea typeface="Roboto Slab" pitchFamily="34" charset="-122"/>
                <a:cs typeface="Roboto Slab" pitchFamily="34" charset="-120"/>
              </a:rPr>
              <a:t>BMI Analysis</a:t>
            </a:r>
            <a:endParaRPr lang="en-US" sz="2133" dirty="0"/>
          </a:p>
        </p:txBody>
      </p:sp>
      <p:sp>
        <p:nvSpPr>
          <p:cNvPr id="13" name="Text 10"/>
          <p:cNvSpPr/>
          <p:nvPr/>
        </p:nvSpPr>
        <p:spPr>
          <a:xfrm>
            <a:off x="8127921" y="5168741"/>
            <a:ext cx="5689640" cy="693420"/>
          </a:xfrm>
          <a:prstGeom prst="rect">
            <a:avLst/>
          </a:prstGeom>
          <a:noFill/>
          <a:ln/>
        </p:spPr>
        <p:txBody>
          <a:bodyPr wrap="square" rtlCol="0" anchor="t"/>
          <a:lstStyle/>
          <a:p>
            <a:pPr marL="0" indent="0">
              <a:lnSpc>
                <a:spcPts val="2731"/>
              </a:lnSpc>
              <a:buNone/>
            </a:pPr>
            <a:r>
              <a:rPr lang="en-US" sz="1707" dirty="0">
                <a:solidFill>
                  <a:srgbClr val="15213F"/>
                </a:solidFill>
                <a:latin typeface="Roboto" pitchFamily="34" charset="0"/>
                <a:ea typeface="Roboto" pitchFamily="34" charset="-122"/>
                <a:cs typeface="Roboto" pitchFamily="34" charset="-120"/>
              </a:rPr>
              <a:t>Calculate BMI and BMI category using height and weight</a:t>
            </a:r>
            <a:endParaRPr lang="en-US" sz="1707" dirty="0"/>
          </a:p>
        </p:txBody>
      </p:sp>
      <p:sp>
        <p:nvSpPr>
          <p:cNvPr id="14" name="Shape 11"/>
          <p:cNvSpPr/>
          <p:nvPr/>
        </p:nvSpPr>
        <p:spPr>
          <a:xfrm>
            <a:off x="812840" y="6248162"/>
            <a:ext cx="487680" cy="487680"/>
          </a:xfrm>
          <a:prstGeom prst="roundRect">
            <a:avLst>
              <a:gd name="adj" fmla="val 26667"/>
            </a:avLst>
          </a:prstGeom>
          <a:solidFill>
            <a:srgbClr val="DEE7F7"/>
          </a:solidFill>
          <a:ln/>
        </p:spPr>
      </p:sp>
      <p:sp>
        <p:nvSpPr>
          <p:cNvPr id="15" name="Text 12"/>
          <p:cNvSpPr/>
          <p:nvPr/>
        </p:nvSpPr>
        <p:spPr>
          <a:xfrm>
            <a:off x="968812" y="6288762"/>
            <a:ext cx="175617" cy="406360"/>
          </a:xfrm>
          <a:prstGeom prst="rect">
            <a:avLst/>
          </a:prstGeom>
          <a:noFill/>
          <a:ln/>
        </p:spPr>
        <p:txBody>
          <a:bodyPr wrap="none" rtlCol="0" anchor="t"/>
          <a:lstStyle/>
          <a:p>
            <a:pPr marL="0" indent="0" algn="ctr">
              <a:lnSpc>
                <a:spcPts val="3200"/>
              </a:lnSpc>
              <a:buNone/>
            </a:pPr>
            <a:r>
              <a:rPr lang="en-US" sz="2560" dirty="0">
                <a:solidFill>
                  <a:srgbClr val="476FD6"/>
                </a:solidFill>
                <a:latin typeface="Roboto Slab" pitchFamily="34" charset="0"/>
                <a:ea typeface="Roboto Slab" pitchFamily="34" charset="-122"/>
                <a:cs typeface="Roboto Slab" pitchFamily="34" charset="-120"/>
              </a:rPr>
              <a:t>3</a:t>
            </a:r>
            <a:endParaRPr lang="en-US" sz="2560" dirty="0"/>
          </a:p>
        </p:txBody>
      </p:sp>
      <p:sp>
        <p:nvSpPr>
          <p:cNvPr id="16" name="Text 13"/>
          <p:cNvSpPr/>
          <p:nvPr/>
        </p:nvSpPr>
        <p:spPr>
          <a:xfrm>
            <a:off x="1517213" y="6322695"/>
            <a:ext cx="3406259" cy="338733"/>
          </a:xfrm>
          <a:prstGeom prst="rect">
            <a:avLst/>
          </a:prstGeom>
          <a:noFill/>
          <a:ln/>
        </p:spPr>
        <p:txBody>
          <a:bodyPr wrap="none" rtlCol="0" anchor="t"/>
          <a:lstStyle/>
          <a:p>
            <a:pPr marL="0" indent="0">
              <a:lnSpc>
                <a:spcPts val="2667"/>
              </a:lnSpc>
              <a:buNone/>
            </a:pPr>
            <a:r>
              <a:rPr lang="en-US" sz="2133" dirty="0">
                <a:solidFill>
                  <a:srgbClr val="476FD6"/>
                </a:solidFill>
                <a:latin typeface="Roboto Slab" pitchFamily="34" charset="0"/>
                <a:ea typeface="Roboto Slab" pitchFamily="34" charset="-122"/>
                <a:cs typeface="Roboto Slab" pitchFamily="34" charset="-120"/>
              </a:rPr>
              <a:t>BP Analysis</a:t>
            </a:r>
            <a:endParaRPr lang="en-US" sz="2133" dirty="0"/>
          </a:p>
        </p:txBody>
      </p:sp>
      <p:sp>
        <p:nvSpPr>
          <p:cNvPr id="17" name="Text 14"/>
          <p:cNvSpPr/>
          <p:nvPr/>
        </p:nvSpPr>
        <p:spPr>
          <a:xfrm>
            <a:off x="1517213" y="6791444"/>
            <a:ext cx="5689640" cy="693420"/>
          </a:xfrm>
          <a:prstGeom prst="rect">
            <a:avLst/>
          </a:prstGeom>
          <a:noFill/>
          <a:ln/>
        </p:spPr>
        <p:txBody>
          <a:bodyPr wrap="square" rtlCol="0" anchor="t"/>
          <a:lstStyle/>
          <a:p>
            <a:pPr marL="0" indent="0">
              <a:lnSpc>
                <a:spcPts val="2731"/>
              </a:lnSpc>
              <a:buNone/>
            </a:pPr>
            <a:r>
              <a:rPr lang="en-US" sz="1707" dirty="0">
                <a:solidFill>
                  <a:srgbClr val="15213F"/>
                </a:solidFill>
                <a:latin typeface="Roboto" pitchFamily="34" charset="0"/>
                <a:ea typeface="Roboto" pitchFamily="34" charset="-122"/>
                <a:cs typeface="Roboto" pitchFamily="34" charset="-120"/>
              </a:rPr>
              <a:t>Calculate BP category using Diastolic and systolic Blood pressure</a:t>
            </a:r>
            <a:endParaRPr lang="en-US" sz="1707" dirty="0"/>
          </a:p>
        </p:txBody>
      </p:sp>
      <p:sp>
        <p:nvSpPr>
          <p:cNvPr id="18" name="Shape 15"/>
          <p:cNvSpPr/>
          <p:nvPr/>
        </p:nvSpPr>
        <p:spPr>
          <a:xfrm>
            <a:off x="7423547" y="6248162"/>
            <a:ext cx="487680" cy="487680"/>
          </a:xfrm>
          <a:prstGeom prst="roundRect">
            <a:avLst>
              <a:gd name="adj" fmla="val 26667"/>
            </a:avLst>
          </a:prstGeom>
          <a:solidFill>
            <a:srgbClr val="DEE7F7"/>
          </a:solidFill>
          <a:ln/>
        </p:spPr>
      </p:sp>
      <p:sp>
        <p:nvSpPr>
          <p:cNvPr id="19" name="Text 16"/>
          <p:cNvSpPr/>
          <p:nvPr/>
        </p:nvSpPr>
        <p:spPr>
          <a:xfrm>
            <a:off x="7573089" y="6288762"/>
            <a:ext cx="188476" cy="406360"/>
          </a:xfrm>
          <a:prstGeom prst="rect">
            <a:avLst/>
          </a:prstGeom>
          <a:noFill/>
          <a:ln/>
        </p:spPr>
        <p:txBody>
          <a:bodyPr wrap="none" rtlCol="0" anchor="t"/>
          <a:lstStyle/>
          <a:p>
            <a:pPr marL="0" indent="0" algn="ctr">
              <a:lnSpc>
                <a:spcPts val="3200"/>
              </a:lnSpc>
              <a:buNone/>
            </a:pPr>
            <a:r>
              <a:rPr lang="en-US" sz="2560" dirty="0">
                <a:solidFill>
                  <a:srgbClr val="476FD6"/>
                </a:solidFill>
                <a:latin typeface="Roboto Slab" pitchFamily="34" charset="0"/>
                <a:ea typeface="Roboto Slab" pitchFamily="34" charset="-122"/>
                <a:cs typeface="Roboto Slab" pitchFamily="34" charset="-120"/>
              </a:rPr>
              <a:t>4</a:t>
            </a:r>
            <a:endParaRPr lang="en-US" sz="2560" dirty="0"/>
          </a:p>
        </p:txBody>
      </p:sp>
      <p:sp>
        <p:nvSpPr>
          <p:cNvPr id="20" name="Text 17"/>
          <p:cNvSpPr/>
          <p:nvPr/>
        </p:nvSpPr>
        <p:spPr>
          <a:xfrm>
            <a:off x="8127921" y="6322695"/>
            <a:ext cx="2709267" cy="338733"/>
          </a:xfrm>
          <a:prstGeom prst="rect">
            <a:avLst/>
          </a:prstGeom>
          <a:noFill/>
          <a:ln/>
        </p:spPr>
        <p:txBody>
          <a:bodyPr wrap="none" rtlCol="0" anchor="t"/>
          <a:lstStyle/>
          <a:p>
            <a:pPr marL="0" indent="0">
              <a:lnSpc>
                <a:spcPts val="2667"/>
              </a:lnSpc>
              <a:buNone/>
            </a:pPr>
            <a:r>
              <a:rPr lang="en-US" sz="2133" dirty="0">
                <a:solidFill>
                  <a:srgbClr val="476FD6"/>
                </a:solidFill>
                <a:latin typeface="Roboto Slab" pitchFamily="34" charset="0"/>
                <a:ea typeface="Roboto Slab" pitchFamily="34" charset="-122"/>
                <a:cs typeface="Roboto Slab" pitchFamily="34" charset="-120"/>
              </a:rPr>
              <a:t>Cardiovascular Analysis</a:t>
            </a:r>
            <a:endParaRPr lang="en-US" sz="2133" dirty="0"/>
          </a:p>
        </p:txBody>
      </p:sp>
      <p:sp>
        <p:nvSpPr>
          <p:cNvPr id="21" name="Text 18"/>
          <p:cNvSpPr/>
          <p:nvPr/>
        </p:nvSpPr>
        <p:spPr>
          <a:xfrm>
            <a:off x="8127921" y="6791444"/>
            <a:ext cx="5689640" cy="693420"/>
          </a:xfrm>
          <a:prstGeom prst="rect">
            <a:avLst/>
          </a:prstGeom>
          <a:noFill/>
          <a:ln/>
        </p:spPr>
        <p:txBody>
          <a:bodyPr wrap="square" rtlCol="0" anchor="t"/>
          <a:lstStyle/>
          <a:p>
            <a:pPr marL="0" indent="0">
              <a:lnSpc>
                <a:spcPts val="2731"/>
              </a:lnSpc>
              <a:buNone/>
            </a:pPr>
            <a:r>
              <a:rPr lang="en-US" sz="1707" dirty="0">
                <a:solidFill>
                  <a:srgbClr val="15213F"/>
                </a:solidFill>
                <a:latin typeface="Roboto" pitchFamily="34" charset="0"/>
                <a:ea typeface="Roboto" pitchFamily="34" charset="-122"/>
                <a:cs typeface="Roboto" pitchFamily="34" charset="-120"/>
              </a:rPr>
              <a:t>Analysis on Heart Rate</a:t>
            </a:r>
            <a:endParaRPr lang="en-US" sz="1707"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812721" y="2499836"/>
            <a:ext cx="5418653" cy="677228"/>
          </a:xfrm>
          <a:prstGeom prst="rect">
            <a:avLst/>
          </a:prstGeom>
          <a:noFill/>
          <a:ln/>
        </p:spPr>
        <p:txBody>
          <a:bodyPr wrap="none" rtlCol="0" anchor="t"/>
          <a:lstStyle/>
          <a:p>
            <a:pPr marL="0" indent="0">
              <a:lnSpc>
                <a:spcPts val="5333"/>
              </a:lnSpc>
              <a:buNone/>
            </a:pPr>
            <a:r>
              <a:rPr lang="en-US" sz="4267" dirty="0">
                <a:solidFill>
                  <a:srgbClr val="476FD6"/>
                </a:solidFill>
                <a:latin typeface="Roboto Slab" pitchFamily="34" charset="0"/>
                <a:ea typeface="Roboto Slab" pitchFamily="34" charset="-122"/>
                <a:cs typeface="Roboto Slab" pitchFamily="34" charset="-120"/>
              </a:rPr>
              <a:t>EXISTING SYSTEM</a:t>
            </a:r>
            <a:endParaRPr lang="en-US" sz="4267" dirty="0"/>
          </a:p>
        </p:txBody>
      </p:sp>
      <p:sp>
        <p:nvSpPr>
          <p:cNvPr id="6" name="Shape 3"/>
          <p:cNvSpPr/>
          <p:nvPr/>
        </p:nvSpPr>
        <p:spPr>
          <a:xfrm>
            <a:off x="812721" y="3502104"/>
            <a:ext cx="9347359" cy="2227540"/>
          </a:xfrm>
          <a:prstGeom prst="roundRect">
            <a:avLst>
              <a:gd name="adj" fmla="val 5838"/>
            </a:avLst>
          </a:prstGeom>
          <a:solidFill>
            <a:srgbClr val="DEE7F7"/>
          </a:solidFill>
          <a:ln/>
        </p:spPr>
      </p:sp>
      <p:sp>
        <p:nvSpPr>
          <p:cNvPr id="7" name="Text 4"/>
          <p:cNvSpPr/>
          <p:nvPr/>
        </p:nvSpPr>
        <p:spPr>
          <a:xfrm>
            <a:off x="1029414" y="3718798"/>
            <a:ext cx="8913971" cy="1386840"/>
          </a:xfrm>
          <a:prstGeom prst="rect">
            <a:avLst/>
          </a:prstGeom>
          <a:noFill/>
          <a:ln/>
        </p:spPr>
        <p:txBody>
          <a:bodyPr wrap="square" rtlCol="0" anchor="t"/>
          <a:lstStyle/>
          <a:p>
            <a:pPr marL="0" indent="0">
              <a:lnSpc>
                <a:spcPts val="2731"/>
              </a:lnSpc>
              <a:buNone/>
            </a:pPr>
            <a:r>
              <a:rPr lang="en-US" sz="1707" dirty="0">
                <a:solidFill>
                  <a:srgbClr val="15213F"/>
                </a:solidFill>
                <a:latin typeface="Roboto" pitchFamily="34" charset="0"/>
                <a:ea typeface="Roboto" pitchFamily="34" charset="-122"/>
                <a:cs typeface="Roboto" pitchFamily="34" charset="-120"/>
              </a:rPr>
              <a:t>Numerous sleep tracking devices and applications are accessible on the internet. However, most of them focus on monitoring sleep duration and providing an overall assessment of sleep quality. Many sleep trackers primarily focus on total sleep time without delving into the different sleep disorders and sleep quality</a:t>
            </a:r>
            <a:endParaRPr lang="en-US" sz="1707" dirty="0"/>
          </a:p>
        </p:txBody>
      </p:sp>
      <p:sp>
        <p:nvSpPr>
          <p:cNvPr id="8" name="Text 5"/>
          <p:cNvSpPr/>
          <p:nvPr/>
        </p:nvSpPr>
        <p:spPr>
          <a:xfrm>
            <a:off x="1029414" y="5235654"/>
            <a:ext cx="8913971" cy="277297"/>
          </a:xfrm>
          <a:prstGeom prst="rect">
            <a:avLst/>
          </a:prstGeom>
          <a:noFill/>
          <a:ln/>
        </p:spPr>
        <p:txBody>
          <a:bodyPr wrap="none" rtlCol="0" anchor="t"/>
          <a:lstStyle/>
          <a:p>
            <a:pPr marL="0" indent="0">
              <a:lnSpc>
                <a:spcPts val="2185"/>
              </a:lnSpc>
              <a:buNone/>
            </a:pPr>
            <a:endParaRPr lang="en-US" sz="1365"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299121" y="2573536"/>
            <a:ext cx="5418653" cy="677228"/>
          </a:xfrm>
          <a:prstGeom prst="rect">
            <a:avLst/>
          </a:prstGeom>
          <a:noFill/>
          <a:ln/>
        </p:spPr>
        <p:txBody>
          <a:bodyPr wrap="none" rtlCol="0" anchor="t"/>
          <a:lstStyle/>
          <a:p>
            <a:pPr marL="0" indent="0">
              <a:lnSpc>
                <a:spcPts val="5333"/>
              </a:lnSpc>
              <a:buNone/>
            </a:pPr>
            <a:r>
              <a:rPr lang="en-US" sz="4267" dirty="0">
                <a:solidFill>
                  <a:srgbClr val="476FD6"/>
                </a:solidFill>
                <a:latin typeface="Roboto Slab" pitchFamily="34" charset="0"/>
                <a:ea typeface="Roboto Slab" pitchFamily="34" charset="-122"/>
                <a:cs typeface="Roboto Slab" pitchFamily="34" charset="-120"/>
              </a:rPr>
              <a:t>PROPOSED SYSTEM</a:t>
            </a:r>
            <a:endParaRPr lang="en-US" sz="4267" dirty="0"/>
          </a:p>
        </p:txBody>
      </p:sp>
      <p:sp>
        <p:nvSpPr>
          <p:cNvPr id="6" name="Text 3"/>
          <p:cNvSpPr/>
          <p:nvPr/>
        </p:nvSpPr>
        <p:spPr>
          <a:xfrm>
            <a:off x="6299121" y="3575804"/>
            <a:ext cx="7518559" cy="2080260"/>
          </a:xfrm>
          <a:prstGeom prst="rect">
            <a:avLst/>
          </a:prstGeom>
          <a:noFill/>
          <a:ln/>
        </p:spPr>
        <p:txBody>
          <a:bodyPr wrap="square" rtlCol="0" anchor="t"/>
          <a:lstStyle/>
          <a:p>
            <a:pPr marL="0" indent="0">
              <a:lnSpc>
                <a:spcPts val="2731"/>
              </a:lnSpc>
              <a:buNone/>
            </a:pPr>
            <a:r>
              <a:rPr lang="en-GB" sz="1600" dirty="0">
                <a:latin typeface="Roboto" panose="02000000000000000000" pitchFamily="2" charset="0"/>
                <a:ea typeface="Roboto" panose="02000000000000000000" pitchFamily="2" charset="0"/>
                <a:cs typeface="Roboto" panose="02000000000000000000" pitchFamily="2" charset="0"/>
              </a:rPr>
              <a:t>This comprehensive project encompasses the meticulous analysis of a diverse sleep, health and lifestyle dataset. Leveraging machine learning techniques, we have developed an innovative application capable of predicting sleep disorders. Beyond sleep disorders prediction, the application is designed to do analysis on BMI, BP and Cardiovascular health based on user-provided information, thereby promoting overall well-being, and fostering healthier sleep habits.</a:t>
            </a:r>
            <a:endParaRPr lang="en-US" sz="1707" dirty="0">
              <a:latin typeface="Roboto" panose="02000000000000000000" pitchFamily="2" charset="0"/>
              <a:ea typeface="Roboto" panose="02000000000000000000" pitchFamily="2" charset="0"/>
              <a:cs typeface="Roboto" panose="02000000000000000000" pitchFamily="2"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672108" y="635913"/>
            <a:ext cx="5715357" cy="560189"/>
          </a:xfrm>
          <a:prstGeom prst="rect">
            <a:avLst/>
          </a:prstGeom>
          <a:noFill/>
          <a:ln/>
        </p:spPr>
        <p:txBody>
          <a:bodyPr wrap="none" rtlCol="0" anchor="t"/>
          <a:lstStyle/>
          <a:p>
            <a:pPr marL="0" indent="0">
              <a:lnSpc>
                <a:spcPts val="4410"/>
              </a:lnSpc>
              <a:buNone/>
            </a:pPr>
            <a:r>
              <a:rPr lang="en-US" sz="3528" dirty="0">
                <a:solidFill>
                  <a:srgbClr val="476FD6"/>
                </a:solidFill>
                <a:latin typeface="Roboto Slab" pitchFamily="34" charset="0"/>
                <a:ea typeface="Roboto Slab" pitchFamily="34" charset="-122"/>
                <a:cs typeface="Roboto Slab" pitchFamily="34" charset="-120"/>
              </a:rPr>
              <a:t>PROJECT REQUIREMENTS</a:t>
            </a:r>
            <a:endParaRPr lang="en-US" sz="3528" dirty="0"/>
          </a:p>
        </p:txBody>
      </p:sp>
      <p:sp>
        <p:nvSpPr>
          <p:cNvPr id="6" name="Text 3"/>
          <p:cNvSpPr/>
          <p:nvPr/>
        </p:nvSpPr>
        <p:spPr>
          <a:xfrm>
            <a:off x="672108" y="1464945"/>
            <a:ext cx="2688550" cy="335994"/>
          </a:xfrm>
          <a:prstGeom prst="rect">
            <a:avLst/>
          </a:prstGeom>
          <a:noFill/>
          <a:ln/>
        </p:spPr>
        <p:txBody>
          <a:bodyPr wrap="none" rtlCol="0" anchor="t"/>
          <a:lstStyle/>
          <a:p>
            <a:pPr marL="0" indent="0">
              <a:lnSpc>
                <a:spcPts val="2646"/>
              </a:lnSpc>
              <a:buNone/>
            </a:pPr>
            <a:r>
              <a:rPr lang="en-US" sz="2117" b="1" dirty="0">
                <a:solidFill>
                  <a:srgbClr val="476FD6"/>
                </a:solidFill>
                <a:latin typeface="Roboto Slab" pitchFamily="34" charset="0"/>
                <a:ea typeface="Roboto Slab" pitchFamily="34" charset="-122"/>
                <a:cs typeface="Roboto Slab" pitchFamily="34" charset="-120"/>
              </a:rPr>
              <a:t>LANGUAGES</a:t>
            </a:r>
            <a:endParaRPr lang="en-US" sz="2117" dirty="0"/>
          </a:p>
        </p:txBody>
      </p:sp>
      <p:sp>
        <p:nvSpPr>
          <p:cNvPr id="7" name="Text 4"/>
          <p:cNvSpPr/>
          <p:nvPr/>
        </p:nvSpPr>
        <p:spPr>
          <a:xfrm>
            <a:off x="672108" y="2069782"/>
            <a:ext cx="2240399" cy="280035"/>
          </a:xfrm>
          <a:prstGeom prst="rect">
            <a:avLst/>
          </a:prstGeom>
          <a:noFill/>
          <a:ln/>
        </p:spPr>
        <p:txBody>
          <a:bodyPr wrap="none" rtlCol="0" anchor="t"/>
          <a:lstStyle/>
          <a:p>
            <a:pPr marL="0" indent="0">
              <a:lnSpc>
                <a:spcPts val="2205"/>
              </a:lnSpc>
              <a:buNone/>
            </a:pPr>
            <a:r>
              <a:rPr lang="en-US" sz="1764" dirty="0">
                <a:solidFill>
                  <a:srgbClr val="476FD6"/>
                </a:solidFill>
                <a:latin typeface="Roboto Slab" pitchFamily="34" charset="0"/>
                <a:ea typeface="Roboto Slab" pitchFamily="34" charset="-122"/>
                <a:cs typeface="Roboto Slab" pitchFamily="34" charset="-120"/>
              </a:rPr>
              <a:t>FRONTEND</a:t>
            </a:r>
            <a:endParaRPr lang="en-US" sz="1764" dirty="0"/>
          </a:p>
        </p:txBody>
      </p:sp>
      <p:sp>
        <p:nvSpPr>
          <p:cNvPr id="8" name="Text 5"/>
          <p:cNvSpPr/>
          <p:nvPr/>
        </p:nvSpPr>
        <p:spPr>
          <a:xfrm>
            <a:off x="958810" y="2618661"/>
            <a:ext cx="7513082" cy="286703"/>
          </a:xfrm>
          <a:prstGeom prst="rect">
            <a:avLst/>
          </a:prstGeom>
          <a:noFill/>
          <a:ln/>
        </p:spPr>
        <p:txBody>
          <a:bodyPr wrap="none" rtlCol="0" anchor="t"/>
          <a:lstStyle/>
          <a:p>
            <a:pPr marL="342900" indent="-342900" algn="l">
              <a:lnSpc>
                <a:spcPts val="2258"/>
              </a:lnSpc>
              <a:buSzPct val="100000"/>
              <a:buChar char="•"/>
            </a:pPr>
            <a:r>
              <a:rPr lang="en-US" sz="1411" dirty="0">
                <a:solidFill>
                  <a:srgbClr val="15213F"/>
                </a:solidFill>
                <a:latin typeface="Roboto" pitchFamily="34" charset="0"/>
                <a:ea typeface="Roboto" pitchFamily="34" charset="-122"/>
                <a:cs typeface="Roboto" pitchFamily="34" charset="-120"/>
              </a:rPr>
              <a:t> HTML </a:t>
            </a:r>
            <a:endParaRPr lang="en-US" sz="1411" dirty="0"/>
          </a:p>
        </p:txBody>
      </p:sp>
      <p:sp>
        <p:nvSpPr>
          <p:cNvPr id="9" name="Text 6"/>
          <p:cNvSpPr/>
          <p:nvPr/>
        </p:nvSpPr>
        <p:spPr>
          <a:xfrm>
            <a:off x="958810" y="2977039"/>
            <a:ext cx="7513082" cy="286703"/>
          </a:xfrm>
          <a:prstGeom prst="rect">
            <a:avLst/>
          </a:prstGeom>
          <a:noFill/>
          <a:ln/>
        </p:spPr>
        <p:txBody>
          <a:bodyPr wrap="none" rtlCol="0" anchor="t"/>
          <a:lstStyle/>
          <a:p>
            <a:pPr marL="342900" indent="-342900" algn="l">
              <a:lnSpc>
                <a:spcPts val="2258"/>
              </a:lnSpc>
              <a:buSzPct val="100000"/>
              <a:buChar char="•"/>
            </a:pPr>
            <a:r>
              <a:rPr lang="en-US" sz="1411" dirty="0">
                <a:solidFill>
                  <a:srgbClr val="15213F"/>
                </a:solidFill>
                <a:latin typeface="Roboto" pitchFamily="34" charset="0"/>
                <a:ea typeface="Roboto" pitchFamily="34" charset="-122"/>
                <a:cs typeface="Roboto" pitchFamily="34" charset="-120"/>
              </a:rPr>
              <a:t>CSS </a:t>
            </a:r>
            <a:endParaRPr lang="en-US" sz="1411" dirty="0"/>
          </a:p>
        </p:txBody>
      </p:sp>
      <p:sp>
        <p:nvSpPr>
          <p:cNvPr id="10" name="Text 7"/>
          <p:cNvSpPr/>
          <p:nvPr/>
        </p:nvSpPr>
        <p:spPr>
          <a:xfrm>
            <a:off x="958810" y="3335417"/>
            <a:ext cx="7513082" cy="286703"/>
          </a:xfrm>
          <a:prstGeom prst="rect">
            <a:avLst/>
          </a:prstGeom>
          <a:noFill/>
          <a:ln/>
        </p:spPr>
        <p:txBody>
          <a:bodyPr wrap="none" rtlCol="0" anchor="t"/>
          <a:lstStyle/>
          <a:p>
            <a:pPr marL="342900" indent="-342900" algn="l">
              <a:lnSpc>
                <a:spcPts val="2258"/>
              </a:lnSpc>
              <a:buSzPct val="100000"/>
              <a:buChar char="•"/>
            </a:pPr>
            <a:r>
              <a:rPr lang="en-US" sz="1411" dirty="0">
                <a:solidFill>
                  <a:srgbClr val="15213F"/>
                </a:solidFill>
                <a:latin typeface="Roboto" pitchFamily="34" charset="0"/>
                <a:ea typeface="Roboto" pitchFamily="34" charset="-122"/>
                <a:cs typeface="Roboto" pitchFamily="34" charset="-120"/>
              </a:rPr>
              <a:t>JS </a:t>
            </a:r>
            <a:endParaRPr lang="en-US" sz="1411" dirty="0"/>
          </a:p>
        </p:txBody>
      </p:sp>
      <p:sp>
        <p:nvSpPr>
          <p:cNvPr id="11" name="Text 8"/>
          <p:cNvSpPr/>
          <p:nvPr/>
        </p:nvSpPr>
        <p:spPr>
          <a:xfrm>
            <a:off x="958810" y="3693795"/>
            <a:ext cx="7513082" cy="286703"/>
          </a:xfrm>
          <a:prstGeom prst="rect">
            <a:avLst/>
          </a:prstGeom>
          <a:noFill/>
          <a:ln/>
        </p:spPr>
        <p:txBody>
          <a:bodyPr wrap="none" rtlCol="0" anchor="t"/>
          <a:lstStyle/>
          <a:p>
            <a:pPr marL="342900" indent="-342900" algn="l">
              <a:lnSpc>
                <a:spcPts val="2258"/>
              </a:lnSpc>
              <a:buSzPct val="100000"/>
              <a:buChar char="•"/>
            </a:pPr>
            <a:r>
              <a:rPr lang="en-US" sz="1411" dirty="0">
                <a:solidFill>
                  <a:srgbClr val="15213F"/>
                </a:solidFill>
                <a:latin typeface="Roboto" pitchFamily="34" charset="0"/>
                <a:ea typeface="Roboto" pitchFamily="34" charset="-122"/>
                <a:cs typeface="Roboto" pitchFamily="34" charset="-120"/>
              </a:rPr>
              <a:t>JINJA</a:t>
            </a:r>
            <a:endParaRPr lang="en-US" sz="1411" dirty="0"/>
          </a:p>
        </p:txBody>
      </p:sp>
      <p:sp>
        <p:nvSpPr>
          <p:cNvPr id="12" name="Text 9"/>
          <p:cNvSpPr/>
          <p:nvPr/>
        </p:nvSpPr>
        <p:spPr>
          <a:xfrm>
            <a:off x="672108" y="4249341"/>
            <a:ext cx="2240399" cy="280035"/>
          </a:xfrm>
          <a:prstGeom prst="rect">
            <a:avLst/>
          </a:prstGeom>
          <a:noFill/>
          <a:ln/>
        </p:spPr>
        <p:txBody>
          <a:bodyPr wrap="none" rtlCol="0" anchor="t"/>
          <a:lstStyle/>
          <a:p>
            <a:pPr marL="0" indent="0">
              <a:lnSpc>
                <a:spcPts val="2205"/>
              </a:lnSpc>
              <a:buNone/>
            </a:pPr>
            <a:r>
              <a:rPr lang="en-US" sz="1764" dirty="0">
                <a:solidFill>
                  <a:srgbClr val="476FD6"/>
                </a:solidFill>
                <a:latin typeface="Roboto Slab" pitchFamily="34" charset="0"/>
                <a:ea typeface="Roboto Slab" pitchFamily="34" charset="-122"/>
                <a:cs typeface="Roboto Slab" pitchFamily="34" charset="-120"/>
              </a:rPr>
              <a:t>BACKEND</a:t>
            </a:r>
            <a:endParaRPr lang="en-US" sz="1764" dirty="0"/>
          </a:p>
        </p:txBody>
      </p:sp>
      <p:sp>
        <p:nvSpPr>
          <p:cNvPr id="13" name="Text 10"/>
          <p:cNvSpPr/>
          <p:nvPr/>
        </p:nvSpPr>
        <p:spPr>
          <a:xfrm>
            <a:off x="958810" y="4798219"/>
            <a:ext cx="7513082" cy="286703"/>
          </a:xfrm>
          <a:prstGeom prst="rect">
            <a:avLst/>
          </a:prstGeom>
          <a:noFill/>
          <a:ln/>
        </p:spPr>
        <p:txBody>
          <a:bodyPr wrap="none" rtlCol="0" anchor="t"/>
          <a:lstStyle/>
          <a:p>
            <a:pPr marL="342900" indent="-342900" algn="l">
              <a:lnSpc>
                <a:spcPts val="2258"/>
              </a:lnSpc>
              <a:buSzPct val="100000"/>
              <a:buChar char="•"/>
            </a:pPr>
            <a:r>
              <a:rPr lang="en-US" sz="1411" dirty="0">
                <a:solidFill>
                  <a:srgbClr val="15213F"/>
                </a:solidFill>
                <a:latin typeface="Roboto" pitchFamily="34" charset="0"/>
                <a:ea typeface="Roboto" pitchFamily="34" charset="-122"/>
                <a:cs typeface="Roboto" pitchFamily="34" charset="-120"/>
              </a:rPr>
              <a:t>PYTHON</a:t>
            </a:r>
            <a:endParaRPr lang="en-US" sz="1411" dirty="0"/>
          </a:p>
        </p:txBody>
      </p:sp>
      <p:sp>
        <p:nvSpPr>
          <p:cNvPr id="14" name="Text 11"/>
          <p:cNvSpPr/>
          <p:nvPr/>
        </p:nvSpPr>
        <p:spPr>
          <a:xfrm>
            <a:off x="672108" y="5353764"/>
            <a:ext cx="2688550" cy="335994"/>
          </a:xfrm>
          <a:prstGeom prst="rect">
            <a:avLst/>
          </a:prstGeom>
          <a:noFill/>
          <a:ln/>
        </p:spPr>
        <p:txBody>
          <a:bodyPr wrap="none" rtlCol="0" anchor="t"/>
          <a:lstStyle/>
          <a:p>
            <a:pPr marL="0" indent="0">
              <a:lnSpc>
                <a:spcPts val="2646"/>
              </a:lnSpc>
              <a:buNone/>
            </a:pPr>
            <a:r>
              <a:rPr lang="en-US" sz="2117" b="1" dirty="0">
                <a:solidFill>
                  <a:srgbClr val="476FD6"/>
                </a:solidFill>
                <a:latin typeface="Roboto Slab" pitchFamily="34" charset="0"/>
                <a:ea typeface="Roboto Slab" pitchFamily="34" charset="-122"/>
                <a:cs typeface="Roboto Slab" pitchFamily="34" charset="-120"/>
              </a:rPr>
              <a:t>FRAMEWORK</a:t>
            </a:r>
            <a:endParaRPr lang="en-US" sz="2117" dirty="0"/>
          </a:p>
        </p:txBody>
      </p:sp>
      <p:sp>
        <p:nvSpPr>
          <p:cNvPr id="15" name="Text 12"/>
          <p:cNvSpPr/>
          <p:nvPr/>
        </p:nvSpPr>
        <p:spPr>
          <a:xfrm>
            <a:off x="672108" y="5958602"/>
            <a:ext cx="7799784" cy="286703"/>
          </a:xfrm>
          <a:prstGeom prst="rect">
            <a:avLst/>
          </a:prstGeom>
          <a:noFill/>
          <a:ln/>
        </p:spPr>
        <p:txBody>
          <a:bodyPr wrap="none" rtlCol="0" anchor="t"/>
          <a:lstStyle/>
          <a:p>
            <a:pPr marL="0" indent="0">
              <a:lnSpc>
                <a:spcPts val="2258"/>
              </a:lnSpc>
              <a:buNone/>
            </a:pPr>
            <a:r>
              <a:rPr lang="en-US" sz="1411" u="sng" dirty="0">
                <a:solidFill>
                  <a:srgbClr val="15213F"/>
                </a:solidFill>
                <a:latin typeface="Roboto" pitchFamily="34" charset="0"/>
                <a:ea typeface="Roboto" pitchFamily="34" charset="-122"/>
                <a:cs typeface="Roboto" pitchFamily="34" charset="-120"/>
              </a:rPr>
              <a:t>DJANGO</a:t>
            </a:r>
            <a:endParaRPr lang="en-US" sz="1411" dirty="0"/>
          </a:p>
        </p:txBody>
      </p:sp>
      <p:sp>
        <p:nvSpPr>
          <p:cNvPr id="16" name="Text 13"/>
          <p:cNvSpPr/>
          <p:nvPr/>
        </p:nvSpPr>
        <p:spPr>
          <a:xfrm>
            <a:off x="672108" y="6446877"/>
            <a:ext cx="7799784" cy="1146810"/>
          </a:xfrm>
          <a:prstGeom prst="rect">
            <a:avLst/>
          </a:prstGeom>
          <a:noFill/>
          <a:ln/>
        </p:spPr>
        <p:txBody>
          <a:bodyPr wrap="square" rtlCol="0" anchor="t"/>
          <a:lstStyle/>
          <a:p>
            <a:pPr marL="0" indent="0">
              <a:lnSpc>
                <a:spcPts val="2258"/>
              </a:lnSpc>
              <a:buNone/>
            </a:pPr>
            <a:r>
              <a:rPr lang="en-US" sz="1411" dirty="0">
                <a:solidFill>
                  <a:srgbClr val="15213F"/>
                </a:solidFill>
                <a:latin typeface="Roboto" pitchFamily="34" charset="0"/>
                <a:ea typeface="Roboto" pitchFamily="34" charset="-122"/>
                <a:cs typeface="Roboto" pitchFamily="34" charset="-120"/>
              </a:rPr>
              <a:t>Django is a high-level Python web framework that encourages rapid development and clean, pragmatic design. Django follows the Model-View-Controller (MVC) architectural pattern, with models representing the data structure, views handling user interface logic, and templates managing the presentation layer</a:t>
            </a:r>
            <a:endParaRPr lang="en-US" sz="141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29600"/>
          </a:xfrm>
          <a:prstGeom prst="rect">
            <a:avLst/>
          </a:prstGeom>
          <a:solidFill>
            <a:srgbClr val="FBFCFE"/>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299121" y="1506260"/>
            <a:ext cx="6912173" cy="677228"/>
          </a:xfrm>
          <a:prstGeom prst="rect">
            <a:avLst/>
          </a:prstGeom>
          <a:noFill/>
          <a:ln/>
        </p:spPr>
        <p:txBody>
          <a:bodyPr wrap="none" rtlCol="0" anchor="t"/>
          <a:lstStyle/>
          <a:p>
            <a:pPr marL="0" indent="0">
              <a:lnSpc>
                <a:spcPts val="5333"/>
              </a:lnSpc>
              <a:buNone/>
            </a:pPr>
            <a:r>
              <a:rPr lang="en-US" sz="4267" dirty="0">
                <a:solidFill>
                  <a:srgbClr val="476FD6"/>
                </a:solidFill>
                <a:latin typeface="Roboto Slab" pitchFamily="34" charset="0"/>
                <a:ea typeface="Roboto Slab" pitchFamily="34" charset="-122"/>
                <a:cs typeface="Roboto Slab" pitchFamily="34" charset="-120"/>
              </a:rPr>
              <a:t>PROJECT REQUIREMENTS</a:t>
            </a:r>
            <a:endParaRPr lang="en-US" sz="4267" dirty="0"/>
          </a:p>
        </p:txBody>
      </p:sp>
      <p:sp>
        <p:nvSpPr>
          <p:cNvPr id="6" name="Text 3"/>
          <p:cNvSpPr/>
          <p:nvPr/>
        </p:nvSpPr>
        <p:spPr>
          <a:xfrm>
            <a:off x="6299121" y="2508528"/>
            <a:ext cx="4667250" cy="406360"/>
          </a:xfrm>
          <a:prstGeom prst="rect">
            <a:avLst/>
          </a:prstGeom>
          <a:noFill/>
          <a:ln/>
        </p:spPr>
        <p:txBody>
          <a:bodyPr wrap="none" rtlCol="0" anchor="t"/>
          <a:lstStyle/>
          <a:p>
            <a:pPr marL="0" indent="0">
              <a:lnSpc>
                <a:spcPts val="3200"/>
              </a:lnSpc>
              <a:buNone/>
            </a:pPr>
            <a:r>
              <a:rPr lang="en-US" sz="2560" dirty="0">
                <a:solidFill>
                  <a:srgbClr val="476FD6"/>
                </a:solidFill>
                <a:latin typeface="Roboto Slab" pitchFamily="34" charset="0"/>
                <a:ea typeface="Roboto Slab" pitchFamily="34" charset="-122"/>
                <a:cs typeface="Roboto Slab" pitchFamily="34" charset="-120"/>
              </a:rPr>
              <a:t>HARDWARE REQUIREMENTS </a:t>
            </a:r>
            <a:endParaRPr lang="en-US" sz="2560" dirty="0"/>
          </a:p>
        </p:txBody>
      </p:sp>
      <p:sp>
        <p:nvSpPr>
          <p:cNvPr id="7" name="Text 4"/>
          <p:cNvSpPr/>
          <p:nvPr/>
        </p:nvSpPr>
        <p:spPr>
          <a:xfrm>
            <a:off x="6645831" y="3239929"/>
            <a:ext cx="7171849" cy="346710"/>
          </a:xfrm>
          <a:prstGeom prst="rect">
            <a:avLst/>
          </a:prstGeom>
          <a:noFill/>
          <a:ln/>
        </p:spPr>
        <p:txBody>
          <a:bodyPr wrap="none" rtlCol="0" anchor="t"/>
          <a:lstStyle/>
          <a:p>
            <a:pPr marL="342900" indent="-342900" algn="l">
              <a:lnSpc>
                <a:spcPts val="2731"/>
              </a:lnSpc>
              <a:buSzPct val="100000"/>
              <a:buChar char="•"/>
            </a:pPr>
            <a:r>
              <a:rPr lang="en-US" sz="1707" dirty="0">
                <a:solidFill>
                  <a:srgbClr val="15213F"/>
                </a:solidFill>
                <a:latin typeface="Roboto" pitchFamily="34" charset="0"/>
                <a:ea typeface="Roboto" pitchFamily="34" charset="-122"/>
                <a:cs typeface="Roboto" pitchFamily="34" charset="-120"/>
              </a:rPr>
              <a:t>PC or Laptop </a:t>
            </a:r>
            <a:endParaRPr lang="en-US" sz="1707" dirty="0"/>
          </a:p>
        </p:txBody>
      </p:sp>
      <p:sp>
        <p:nvSpPr>
          <p:cNvPr id="8" name="Text 5"/>
          <p:cNvSpPr/>
          <p:nvPr/>
        </p:nvSpPr>
        <p:spPr>
          <a:xfrm>
            <a:off x="6645831" y="3673316"/>
            <a:ext cx="7171849" cy="346710"/>
          </a:xfrm>
          <a:prstGeom prst="rect">
            <a:avLst/>
          </a:prstGeom>
          <a:noFill/>
          <a:ln/>
        </p:spPr>
        <p:txBody>
          <a:bodyPr wrap="none" rtlCol="0" anchor="t"/>
          <a:lstStyle/>
          <a:p>
            <a:pPr marL="342900" indent="-342900" algn="l">
              <a:lnSpc>
                <a:spcPts val="2731"/>
              </a:lnSpc>
              <a:buSzPct val="100000"/>
              <a:buChar char="•"/>
            </a:pPr>
            <a:r>
              <a:rPr lang="en-US" sz="1707" dirty="0">
                <a:solidFill>
                  <a:srgbClr val="15213F"/>
                </a:solidFill>
                <a:latin typeface="Roboto" pitchFamily="34" charset="0"/>
                <a:ea typeface="Roboto" pitchFamily="34" charset="-122"/>
                <a:cs typeface="Roboto" pitchFamily="34" charset="-120"/>
              </a:rPr>
              <a:t>Processor i5 or more </a:t>
            </a:r>
            <a:endParaRPr lang="en-US" sz="1707" dirty="0"/>
          </a:p>
        </p:txBody>
      </p:sp>
      <p:sp>
        <p:nvSpPr>
          <p:cNvPr id="9" name="Text 6"/>
          <p:cNvSpPr/>
          <p:nvPr/>
        </p:nvSpPr>
        <p:spPr>
          <a:xfrm>
            <a:off x="6645831" y="4106704"/>
            <a:ext cx="7171849" cy="346710"/>
          </a:xfrm>
          <a:prstGeom prst="rect">
            <a:avLst/>
          </a:prstGeom>
          <a:noFill/>
          <a:ln/>
        </p:spPr>
        <p:txBody>
          <a:bodyPr wrap="none" rtlCol="0" anchor="t"/>
          <a:lstStyle/>
          <a:p>
            <a:pPr marL="342900" indent="-342900" algn="l">
              <a:lnSpc>
                <a:spcPts val="2731"/>
              </a:lnSpc>
              <a:buSzPct val="100000"/>
              <a:buChar char="•"/>
            </a:pPr>
            <a:r>
              <a:rPr lang="en-US" sz="1707" dirty="0">
                <a:solidFill>
                  <a:srgbClr val="15213F"/>
                </a:solidFill>
                <a:latin typeface="Roboto" pitchFamily="34" charset="0"/>
                <a:ea typeface="Roboto" pitchFamily="34" charset="-122"/>
                <a:cs typeface="Roboto" pitchFamily="34" charset="-120"/>
              </a:rPr>
              <a:t>4GB RAM</a:t>
            </a:r>
            <a:endParaRPr lang="en-US" sz="1707" dirty="0"/>
          </a:p>
        </p:txBody>
      </p:sp>
      <p:sp>
        <p:nvSpPr>
          <p:cNvPr id="10" name="Text 7"/>
          <p:cNvSpPr/>
          <p:nvPr/>
        </p:nvSpPr>
        <p:spPr>
          <a:xfrm>
            <a:off x="6299121" y="4778454"/>
            <a:ext cx="4497943" cy="406360"/>
          </a:xfrm>
          <a:prstGeom prst="rect">
            <a:avLst/>
          </a:prstGeom>
          <a:noFill/>
          <a:ln/>
        </p:spPr>
        <p:txBody>
          <a:bodyPr wrap="none" rtlCol="0" anchor="t"/>
          <a:lstStyle/>
          <a:p>
            <a:pPr marL="0" indent="0">
              <a:lnSpc>
                <a:spcPts val="3200"/>
              </a:lnSpc>
              <a:buNone/>
            </a:pPr>
            <a:r>
              <a:rPr lang="en-US" sz="2560" dirty="0">
                <a:solidFill>
                  <a:srgbClr val="476FD6"/>
                </a:solidFill>
                <a:latin typeface="Roboto Slab" pitchFamily="34" charset="0"/>
                <a:ea typeface="Roboto Slab" pitchFamily="34" charset="-122"/>
                <a:cs typeface="Roboto Slab" pitchFamily="34" charset="-120"/>
              </a:rPr>
              <a:t>SOFTWARE REQUIREMENTS</a:t>
            </a:r>
            <a:endParaRPr lang="en-US" sz="2560" dirty="0"/>
          </a:p>
        </p:txBody>
      </p:sp>
      <p:sp>
        <p:nvSpPr>
          <p:cNvPr id="11" name="Text 8"/>
          <p:cNvSpPr/>
          <p:nvPr/>
        </p:nvSpPr>
        <p:spPr>
          <a:xfrm>
            <a:off x="6645831" y="5509855"/>
            <a:ext cx="7171849" cy="346710"/>
          </a:xfrm>
          <a:prstGeom prst="rect">
            <a:avLst/>
          </a:prstGeom>
          <a:noFill/>
          <a:ln/>
        </p:spPr>
        <p:txBody>
          <a:bodyPr wrap="none" rtlCol="0" anchor="t"/>
          <a:lstStyle/>
          <a:p>
            <a:pPr marL="342900" indent="-342900" algn="l">
              <a:lnSpc>
                <a:spcPts val="2731"/>
              </a:lnSpc>
              <a:buSzPct val="100000"/>
              <a:buChar char="•"/>
            </a:pPr>
            <a:r>
              <a:rPr lang="en-US" sz="1707" b="1" dirty="0">
                <a:solidFill>
                  <a:srgbClr val="15213F"/>
                </a:solidFill>
                <a:latin typeface="Roboto" pitchFamily="34" charset="0"/>
                <a:ea typeface="Roboto" pitchFamily="34" charset="-122"/>
                <a:cs typeface="Roboto" pitchFamily="34" charset="-120"/>
              </a:rPr>
              <a:t>OS</a:t>
            </a:r>
            <a:r>
              <a:rPr lang="en-US" sz="1707" dirty="0">
                <a:solidFill>
                  <a:srgbClr val="15213F"/>
                </a:solidFill>
                <a:latin typeface="Roboto" pitchFamily="34" charset="0"/>
                <a:ea typeface="Roboto" pitchFamily="34" charset="-122"/>
                <a:cs typeface="Roboto" pitchFamily="34" charset="-120"/>
              </a:rPr>
              <a:t>: Windows 10 or 11</a:t>
            </a:r>
            <a:endParaRPr lang="en-US" sz="1707" dirty="0"/>
          </a:p>
        </p:txBody>
      </p:sp>
      <p:sp>
        <p:nvSpPr>
          <p:cNvPr id="12" name="Text 9"/>
          <p:cNvSpPr/>
          <p:nvPr/>
        </p:nvSpPr>
        <p:spPr>
          <a:xfrm>
            <a:off x="6645831" y="5943243"/>
            <a:ext cx="7171849" cy="346710"/>
          </a:xfrm>
          <a:prstGeom prst="rect">
            <a:avLst/>
          </a:prstGeom>
          <a:noFill/>
          <a:ln/>
        </p:spPr>
        <p:txBody>
          <a:bodyPr wrap="none" rtlCol="0" anchor="t"/>
          <a:lstStyle/>
          <a:p>
            <a:pPr marL="342900" indent="-342900" algn="l">
              <a:lnSpc>
                <a:spcPts val="2731"/>
              </a:lnSpc>
              <a:buSzPct val="100000"/>
              <a:buChar char="•"/>
            </a:pPr>
            <a:r>
              <a:rPr lang="en-US" sz="1707" b="1" dirty="0">
                <a:solidFill>
                  <a:srgbClr val="15213F"/>
                </a:solidFill>
                <a:latin typeface="Roboto" pitchFamily="34" charset="0"/>
                <a:ea typeface="Roboto" pitchFamily="34" charset="-122"/>
                <a:cs typeface="Roboto" pitchFamily="34" charset="-120"/>
              </a:rPr>
              <a:t> IDE</a:t>
            </a:r>
            <a:r>
              <a:rPr lang="en-US" sz="1707" dirty="0">
                <a:solidFill>
                  <a:srgbClr val="15213F"/>
                </a:solidFill>
                <a:latin typeface="Roboto" pitchFamily="34" charset="0"/>
                <a:ea typeface="Roboto" pitchFamily="34" charset="-122"/>
                <a:cs typeface="Roboto" pitchFamily="34" charset="-120"/>
              </a:rPr>
              <a:t>: VS code</a:t>
            </a:r>
            <a:endParaRPr lang="en-US" sz="1707" dirty="0"/>
          </a:p>
        </p:txBody>
      </p:sp>
      <p:sp>
        <p:nvSpPr>
          <p:cNvPr id="13" name="Text 10"/>
          <p:cNvSpPr/>
          <p:nvPr/>
        </p:nvSpPr>
        <p:spPr>
          <a:xfrm>
            <a:off x="6645831" y="6376630"/>
            <a:ext cx="7171849" cy="346710"/>
          </a:xfrm>
          <a:prstGeom prst="rect">
            <a:avLst/>
          </a:prstGeom>
          <a:noFill/>
          <a:ln/>
        </p:spPr>
        <p:txBody>
          <a:bodyPr wrap="none" rtlCol="0" anchor="t"/>
          <a:lstStyle/>
          <a:p>
            <a:pPr marL="342900" indent="-342900" algn="l">
              <a:lnSpc>
                <a:spcPts val="2731"/>
              </a:lnSpc>
              <a:buSzPct val="100000"/>
              <a:buChar char="•"/>
            </a:pPr>
            <a:r>
              <a:rPr lang="en-US" sz="1707" dirty="0">
                <a:solidFill>
                  <a:srgbClr val="15213F"/>
                </a:solidFill>
                <a:latin typeface="Roboto" pitchFamily="34" charset="0"/>
                <a:ea typeface="Roboto" pitchFamily="34" charset="-122"/>
                <a:cs typeface="Roboto" pitchFamily="34" charset="-120"/>
              </a:rPr>
              <a:t> </a:t>
            </a:r>
            <a:r>
              <a:rPr lang="en-US" sz="1707" b="1" dirty="0">
                <a:solidFill>
                  <a:srgbClr val="15213F"/>
                </a:solidFill>
                <a:latin typeface="Roboto" pitchFamily="34" charset="0"/>
                <a:ea typeface="Roboto" pitchFamily="34" charset="-122"/>
                <a:cs typeface="Roboto" pitchFamily="34" charset="-120"/>
              </a:rPr>
              <a:t>DATABASE</a:t>
            </a:r>
            <a:r>
              <a:rPr lang="en-US" sz="1707" dirty="0">
                <a:solidFill>
                  <a:srgbClr val="15213F"/>
                </a:solidFill>
                <a:latin typeface="Roboto" pitchFamily="34" charset="0"/>
                <a:ea typeface="Roboto" pitchFamily="34" charset="-122"/>
                <a:cs typeface="Roboto" pitchFamily="34" charset="-120"/>
              </a:rPr>
              <a:t>: PostgreSQL</a:t>
            </a:r>
            <a:endParaRPr lang="en-US" sz="1707"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F1F8"/>
          </a:solidFill>
          <a:ln/>
        </p:spPr>
      </p:sp>
      <p:sp>
        <p:nvSpPr>
          <p:cNvPr id="3" name="Shape 1"/>
          <p:cNvSpPr/>
          <p:nvPr/>
        </p:nvSpPr>
        <p:spPr>
          <a:xfrm>
            <a:off x="0" y="0"/>
            <a:ext cx="14630400" cy="8231386"/>
          </a:xfrm>
          <a:prstGeom prst="rect">
            <a:avLst/>
          </a:prstGeom>
          <a:solidFill>
            <a:srgbClr val="FBFCFE"/>
          </a:solidFill>
          <a:ln/>
        </p:spPr>
      </p:sp>
      <p:sp>
        <p:nvSpPr>
          <p:cNvPr id="4" name="Text 2"/>
          <p:cNvSpPr/>
          <p:nvPr/>
        </p:nvSpPr>
        <p:spPr>
          <a:xfrm>
            <a:off x="2541151" y="437555"/>
            <a:ext cx="4426268" cy="497205"/>
          </a:xfrm>
          <a:prstGeom prst="rect">
            <a:avLst/>
          </a:prstGeom>
          <a:noFill/>
          <a:ln/>
        </p:spPr>
        <p:txBody>
          <a:bodyPr wrap="none" rtlCol="0" anchor="t"/>
          <a:lstStyle/>
          <a:p>
            <a:pPr marL="0" indent="0">
              <a:lnSpc>
                <a:spcPts val="3916"/>
              </a:lnSpc>
              <a:buNone/>
            </a:pPr>
            <a:r>
              <a:rPr lang="en-US" sz="3133" dirty="0">
                <a:solidFill>
                  <a:srgbClr val="476FD6"/>
                </a:solidFill>
                <a:latin typeface="Roboto Slab" pitchFamily="34" charset="0"/>
                <a:ea typeface="Roboto Slab" pitchFamily="34" charset="-122"/>
                <a:cs typeface="Roboto Slab" pitchFamily="34" charset="-120"/>
              </a:rPr>
              <a:t>MODULE DESCRIPTION</a:t>
            </a:r>
            <a:endParaRPr lang="en-US" sz="3133" dirty="0"/>
          </a:p>
        </p:txBody>
      </p:sp>
      <p:pic>
        <p:nvPicPr>
          <p:cNvPr id="5" name="Image 0" descr="preencoded.png"/>
          <p:cNvPicPr>
            <a:picLocks noChangeAspect="1"/>
          </p:cNvPicPr>
          <p:nvPr/>
        </p:nvPicPr>
        <p:blipFill>
          <a:blip r:embed="rId3"/>
          <a:stretch>
            <a:fillRect/>
          </a:stretch>
        </p:blipFill>
        <p:spPr>
          <a:xfrm>
            <a:off x="2541151" y="1352312"/>
            <a:ext cx="4579858" cy="3133487"/>
          </a:xfrm>
          <a:prstGeom prst="rect">
            <a:avLst/>
          </a:prstGeom>
        </p:spPr>
      </p:pic>
      <p:sp>
        <p:nvSpPr>
          <p:cNvPr id="6" name="Text 3"/>
          <p:cNvSpPr/>
          <p:nvPr/>
        </p:nvSpPr>
        <p:spPr>
          <a:xfrm>
            <a:off x="2541151" y="4664750"/>
            <a:ext cx="1989177" cy="248603"/>
          </a:xfrm>
          <a:prstGeom prst="rect">
            <a:avLst/>
          </a:prstGeom>
          <a:noFill/>
          <a:ln/>
        </p:spPr>
        <p:txBody>
          <a:bodyPr wrap="none" rtlCol="0" anchor="t"/>
          <a:lstStyle/>
          <a:p>
            <a:pPr marL="0" indent="0">
              <a:lnSpc>
                <a:spcPts val="1958"/>
              </a:lnSpc>
              <a:buNone/>
            </a:pPr>
            <a:r>
              <a:rPr lang="en-US" sz="1566" dirty="0">
                <a:solidFill>
                  <a:srgbClr val="476FD6"/>
                </a:solidFill>
                <a:latin typeface="Roboto Slab" pitchFamily="34" charset="0"/>
                <a:ea typeface="Roboto Slab" pitchFamily="34" charset="-122"/>
                <a:cs typeface="Roboto Slab" pitchFamily="34" charset="-120"/>
              </a:rPr>
              <a:t>ADMIN</a:t>
            </a:r>
            <a:endParaRPr lang="en-US" sz="1566" dirty="0"/>
          </a:p>
        </p:txBody>
      </p:sp>
      <p:sp>
        <p:nvSpPr>
          <p:cNvPr id="7" name="Text 4"/>
          <p:cNvSpPr/>
          <p:nvPr/>
        </p:nvSpPr>
        <p:spPr>
          <a:xfrm>
            <a:off x="2541151" y="5072420"/>
            <a:ext cx="4579858" cy="1018699"/>
          </a:xfrm>
          <a:prstGeom prst="rect">
            <a:avLst/>
          </a:prstGeom>
          <a:noFill/>
          <a:ln/>
        </p:spPr>
        <p:txBody>
          <a:bodyPr wrap="square" rtlCol="0" anchor="t"/>
          <a:lstStyle/>
          <a:p>
            <a:pPr marL="0" indent="0">
              <a:lnSpc>
                <a:spcPts val="2005"/>
              </a:lnSpc>
              <a:buNone/>
            </a:pPr>
            <a:r>
              <a:rPr lang="en-US" sz="1253" dirty="0">
                <a:solidFill>
                  <a:srgbClr val="15213F"/>
                </a:solidFill>
                <a:latin typeface="Roboto" pitchFamily="34" charset="0"/>
                <a:ea typeface="Roboto" pitchFamily="34" charset="-122"/>
                <a:cs typeface="Roboto" pitchFamily="34" charset="-120"/>
              </a:rPr>
              <a:t>This module encompasses all administrative functions, superuser activities, and admin sites, along with the associated database tables essential for the seamless operation of a website.</a:t>
            </a:r>
            <a:endParaRPr lang="en-US" sz="1253" dirty="0"/>
          </a:p>
        </p:txBody>
      </p:sp>
      <p:sp>
        <p:nvSpPr>
          <p:cNvPr id="8" name="Text 5"/>
          <p:cNvSpPr/>
          <p:nvPr/>
        </p:nvSpPr>
        <p:spPr>
          <a:xfrm>
            <a:off x="2541151" y="6234232"/>
            <a:ext cx="4579858" cy="509349"/>
          </a:xfrm>
          <a:prstGeom prst="rect">
            <a:avLst/>
          </a:prstGeom>
          <a:noFill/>
          <a:ln/>
        </p:spPr>
        <p:txBody>
          <a:bodyPr wrap="square" rtlCol="0" anchor="t"/>
          <a:lstStyle/>
          <a:p>
            <a:pPr marL="0" indent="0">
              <a:lnSpc>
                <a:spcPts val="2005"/>
              </a:lnSpc>
              <a:buNone/>
            </a:pPr>
            <a:r>
              <a:rPr lang="en-US" sz="1253" dirty="0">
                <a:solidFill>
                  <a:srgbClr val="15213F"/>
                </a:solidFill>
                <a:latin typeface="Roboto" pitchFamily="34" charset="0"/>
                <a:ea typeface="Roboto" pitchFamily="34" charset="-122"/>
                <a:cs typeface="Roboto" pitchFamily="34" charset="-120"/>
              </a:rPr>
              <a:t>Django automatically generates this module during the project creation process.</a:t>
            </a:r>
            <a:endParaRPr lang="en-US" sz="1253" dirty="0"/>
          </a:p>
        </p:txBody>
      </p:sp>
      <p:sp>
        <p:nvSpPr>
          <p:cNvPr id="9" name="Text 6"/>
          <p:cNvSpPr/>
          <p:nvPr/>
        </p:nvSpPr>
        <p:spPr>
          <a:xfrm>
            <a:off x="2541151" y="6886694"/>
            <a:ext cx="4579858" cy="764024"/>
          </a:xfrm>
          <a:prstGeom prst="rect">
            <a:avLst/>
          </a:prstGeom>
          <a:noFill/>
          <a:ln/>
        </p:spPr>
        <p:txBody>
          <a:bodyPr wrap="square" rtlCol="0" anchor="t"/>
          <a:lstStyle/>
          <a:p>
            <a:pPr marL="0" indent="0">
              <a:lnSpc>
                <a:spcPts val="2005"/>
              </a:lnSpc>
              <a:buNone/>
            </a:pPr>
            <a:r>
              <a:rPr lang="en-US" sz="1253" dirty="0">
                <a:solidFill>
                  <a:srgbClr val="15213F"/>
                </a:solidFill>
                <a:latin typeface="Roboto" pitchFamily="34" charset="0"/>
                <a:ea typeface="Roboto" pitchFamily="34" charset="-122"/>
                <a:cs typeface="Roboto" pitchFamily="34" charset="-120"/>
              </a:rPr>
              <a:t>the module incorporates numerous built-in functions provided by Django to facilitate rapid, straightforward, and efficient development and utilization of the website.</a:t>
            </a:r>
            <a:endParaRPr lang="en-US" sz="1253" dirty="0"/>
          </a:p>
        </p:txBody>
      </p:sp>
      <p:pic>
        <p:nvPicPr>
          <p:cNvPr id="10" name="Image 1" descr="preencoded.png"/>
          <p:cNvPicPr>
            <a:picLocks noChangeAspect="1"/>
          </p:cNvPicPr>
          <p:nvPr/>
        </p:nvPicPr>
        <p:blipFill>
          <a:blip r:embed="rId4"/>
          <a:stretch>
            <a:fillRect/>
          </a:stretch>
        </p:blipFill>
        <p:spPr>
          <a:xfrm>
            <a:off x="7516773" y="1352312"/>
            <a:ext cx="4579858" cy="3133487"/>
          </a:xfrm>
          <a:prstGeom prst="rect">
            <a:avLst/>
          </a:prstGeom>
        </p:spPr>
      </p:pic>
      <p:sp>
        <p:nvSpPr>
          <p:cNvPr id="11" name="Text 7"/>
          <p:cNvSpPr/>
          <p:nvPr/>
        </p:nvSpPr>
        <p:spPr>
          <a:xfrm>
            <a:off x="7516773" y="4664750"/>
            <a:ext cx="2386965" cy="298371"/>
          </a:xfrm>
          <a:prstGeom prst="rect">
            <a:avLst/>
          </a:prstGeom>
          <a:noFill/>
          <a:ln/>
        </p:spPr>
        <p:txBody>
          <a:bodyPr wrap="none" rtlCol="0" anchor="t"/>
          <a:lstStyle/>
          <a:p>
            <a:pPr marL="0" indent="0">
              <a:lnSpc>
                <a:spcPts val="2349"/>
              </a:lnSpc>
              <a:buNone/>
            </a:pPr>
            <a:r>
              <a:rPr lang="en-US" sz="1880" dirty="0">
                <a:solidFill>
                  <a:srgbClr val="476FD6"/>
                </a:solidFill>
                <a:latin typeface="Roboto Slab" pitchFamily="34" charset="0"/>
                <a:ea typeface="Roboto Slab" pitchFamily="34" charset="-122"/>
                <a:cs typeface="Roboto Slab" pitchFamily="34" charset="-120"/>
              </a:rPr>
              <a:t>SLEEPWELL</a:t>
            </a:r>
            <a:endParaRPr lang="en-US" sz="1880" dirty="0"/>
          </a:p>
        </p:txBody>
      </p:sp>
      <p:sp>
        <p:nvSpPr>
          <p:cNvPr id="12" name="Text 8"/>
          <p:cNvSpPr/>
          <p:nvPr/>
        </p:nvSpPr>
        <p:spPr>
          <a:xfrm>
            <a:off x="7516773" y="5122188"/>
            <a:ext cx="4579858" cy="509349"/>
          </a:xfrm>
          <a:prstGeom prst="rect">
            <a:avLst/>
          </a:prstGeom>
          <a:noFill/>
          <a:ln/>
        </p:spPr>
        <p:txBody>
          <a:bodyPr wrap="square" rtlCol="0" anchor="t"/>
          <a:lstStyle/>
          <a:p>
            <a:pPr marL="0" indent="0">
              <a:lnSpc>
                <a:spcPts val="2005"/>
              </a:lnSpc>
              <a:buNone/>
            </a:pPr>
            <a:r>
              <a:rPr lang="en-US" sz="1253" dirty="0">
                <a:solidFill>
                  <a:srgbClr val="15213F"/>
                </a:solidFill>
                <a:latin typeface="Roboto" pitchFamily="34" charset="0"/>
                <a:ea typeface="Roboto" pitchFamily="34" charset="-122"/>
                <a:cs typeface="Roboto" pitchFamily="34" charset="-120"/>
              </a:rPr>
              <a:t>This is the core module which contains basic and overall functions.</a:t>
            </a:r>
            <a:endParaRPr lang="en-US" sz="1253" dirty="0"/>
          </a:p>
        </p:txBody>
      </p:sp>
      <p:sp>
        <p:nvSpPr>
          <p:cNvPr id="13" name="Text 9"/>
          <p:cNvSpPr/>
          <p:nvPr/>
        </p:nvSpPr>
        <p:spPr>
          <a:xfrm>
            <a:off x="7516773" y="5774650"/>
            <a:ext cx="4579858" cy="764024"/>
          </a:xfrm>
          <a:prstGeom prst="rect">
            <a:avLst/>
          </a:prstGeom>
          <a:noFill/>
          <a:ln/>
        </p:spPr>
        <p:txBody>
          <a:bodyPr wrap="square" rtlCol="0" anchor="t"/>
          <a:lstStyle/>
          <a:p>
            <a:pPr marL="0" indent="0">
              <a:lnSpc>
                <a:spcPts val="2005"/>
              </a:lnSpc>
              <a:buNone/>
            </a:pPr>
            <a:r>
              <a:rPr lang="en-US" sz="1253" dirty="0">
                <a:solidFill>
                  <a:srgbClr val="15213F"/>
                </a:solidFill>
                <a:latin typeface="Roboto" pitchFamily="34" charset="0"/>
                <a:ea typeface="Roboto" pitchFamily="34" charset="-122"/>
                <a:cs typeface="Roboto" pitchFamily="34" charset="-120"/>
              </a:rPr>
              <a:t>Some important files its contains are settings.py - which contains all the settings for the project Urls.py - which contains the main routing urls</a:t>
            </a:r>
            <a:endParaRPr lang="en-US" sz="1253"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TotalTime>
  <Words>811</Words>
  <Application>Microsoft Office PowerPoint</Application>
  <PresentationFormat>Custom</PresentationFormat>
  <Paragraphs>97</Paragraphs>
  <Slides>15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Roboto</vt:lpstr>
      <vt:lpstr>Roboto Slab</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Muhammed Anas A</cp:lastModifiedBy>
  <cp:revision>5</cp:revision>
  <dcterms:created xsi:type="dcterms:W3CDTF">2024-03-11T04:22:26Z</dcterms:created>
  <dcterms:modified xsi:type="dcterms:W3CDTF">2024-03-16T19:10:03Z</dcterms:modified>
</cp:coreProperties>
</file>